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1" r:id="rId14"/>
    <p:sldId id="283" r:id="rId15"/>
    <p:sldId id="282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6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_____Microsoft_Excel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_____Microsoft_Excel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_____Microsoft_Excel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_____Microsoft_Excel10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2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Распределение объектов контроля в сравнении с 2023 годом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Лист1!$B$2:$B$8</c:f>
              <c:strCache>
                <c:ptCount val="7"/>
                <c:pt idx="0">
                  <c:v>Количество объектов контроля</c:v>
                </c:pt>
                <c:pt idx="1">
                  <c:v>чрезвычайно высокий риск</c:v>
                </c:pt>
                <c:pt idx="2">
                  <c:v>высокий риск</c:v>
                </c:pt>
                <c:pt idx="3">
                  <c:v>значительный риск</c:v>
                </c:pt>
                <c:pt idx="4">
                  <c:v>средний риск</c:v>
                </c:pt>
                <c:pt idx="5">
                  <c:v>умеренный риск</c:v>
                </c:pt>
                <c:pt idx="6">
                  <c:v>низкий риск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7037</c:v>
                </c:pt>
                <c:pt idx="1">
                  <c:v>1</c:v>
                </c:pt>
                <c:pt idx="2">
                  <c:v>33</c:v>
                </c:pt>
                <c:pt idx="3">
                  <c:v>251</c:v>
                </c:pt>
                <c:pt idx="4">
                  <c:v>436</c:v>
                </c:pt>
                <c:pt idx="5">
                  <c:v>6302</c:v>
                </c:pt>
                <c:pt idx="6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CA-41C5-B7CB-C19058A624EB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Лист1!$B$2:$B$8</c:f>
              <c:strCache>
                <c:ptCount val="7"/>
                <c:pt idx="0">
                  <c:v>Количество объектов контроля</c:v>
                </c:pt>
                <c:pt idx="1">
                  <c:v>чрезвычайно высокий риск</c:v>
                </c:pt>
                <c:pt idx="2">
                  <c:v>высокий риск</c:v>
                </c:pt>
                <c:pt idx="3">
                  <c:v>значительный риск</c:v>
                </c:pt>
                <c:pt idx="4">
                  <c:v>средний риск</c:v>
                </c:pt>
                <c:pt idx="5">
                  <c:v>умеренный риск</c:v>
                </c:pt>
                <c:pt idx="6">
                  <c:v>низкий риск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5904</c:v>
                </c:pt>
                <c:pt idx="1">
                  <c:v>1</c:v>
                </c:pt>
                <c:pt idx="2">
                  <c:v>20</c:v>
                </c:pt>
                <c:pt idx="3">
                  <c:v>247</c:v>
                </c:pt>
                <c:pt idx="4">
                  <c:v>343</c:v>
                </c:pt>
                <c:pt idx="5">
                  <c:v>55</c:v>
                </c:pt>
                <c:pt idx="6">
                  <c:v>5238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CA-41C5-B7CB-C19058A62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1859336"/>
        <c:axId val="491865568"/>
        <c:axId val="401170720"/>
      </c:line3DChart>
      <c:catAx>
        <c:axId val="491859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1865568"/>
        <c:crosses val="autoZero"/>
        <c:auto val="1"/>
        <c:lblAlgn val="ctr"/>
        <c:lblOffset val="100"/>
        <c:noMultiLvlLbl val="0"/>
      </c:catAx>
      <c:valAx>
        <c:axId val="49186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1859336"/>
        <c:crosses val="autoZero"/>
        <c:crossBetween val="between"/>
      </c:valAx>
      <c:serAx>
        <c:axId val="4011707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1865568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u="none" strike="noStrike" cap="all" baseline="0">
                <a:effectLst/>
              </a:rPr>
              <a:t>столкновения железнодорожного подвижного состава с транспортным средством </a:t>
            </a:r>
            <a:r>
              <a:rPr lang="ru-RU" sz="1400" baseline="0"/>
              <a:t>на переездах</a:t>
            </a:r>
            <a:endParaRPr lang="ru-RU" sz="14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общее!$B$30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общее!$A$31:$A$34</c:f>
              <c:strCache>
                <c:ptCount val="4"/>
                <c:pt idx="0">
                  <c:v>Октябрьская ж.д.</c:v>
                </c:pt>
                <c:pt idx="1">
                  <c:v>Северная ж.д.</c:v>
                </c:pt>
                <c:pt idx="2">
                  <c:v>Калининградская ж.д.</c:v>
                </c:pt>
                <c:pt idx="3">
                  <c:v>Пути необщего пользования</c:v>
                </c:pt>
              </c:strCache>
            </c:strRef>
          </c:cat>
          <c:val>
            <c:numRef>
              <c:f>общее!$B$31:$B$34</c:f>
              <c:numCache>
                <c:formatCode>General</c:formatCode>
                <c:ptCount val="4"/>
                <c:pt idx="0">
                  <c:v>16</c:v>
                </c:pt>
                <c:pt idx="1">
                  <c:v>14</c:v>
                </c:pt>
                <c:pt idx="2">
                  <c:v>1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6-4928-8955-438D1204B6B8}"/>
            </c:ext>
          </c:extLst>
        </c:ser>
        <c:ser>
          <c:idx val="1"/>
          <c:order val="1"/>
          <c:tx>
            <c:strRef>
              <c:f>общее!$C$30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общее!$A$31:$A$34</c:f>
              <c:strCache>
                <c:ptCount val="4"/>
                <c:pt idx="0">
                  <c:v>Октябрьская ж.д.</c:v>
                </c:pt>
                <c:pt idx="1">
                  <c:v>Северная ж.д.</c:v>
                </c:pt>
                <c:pt idx="2">
                  <c:v>Калининградская ж.д.</c:v>
                </c:pt>
                <c:pt idx="3">
                  <c:v>Пути необщего пользования</c:v>
                </c:pt>
              </c:strCache>
            </c:strRef>
          </c:cat>
          <c:val>
            <c:numRef>
              <c:f>общее!$C$31:$C$34</c:f>
              <c:numCache>
                <c:formatCode>General</c:formatCode>
                <c:ptCount val="4"/>
                <c:pt idx="0">
                  <c:v>25</c:v>
                </c:pt>
                <c:pt idx="1">
                  <c:v>15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A6-4928-8955-438D1204B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36610104"/>
        <c:axId val="536610432"/>
        <c:axId val="530964648"/>
      </c:bar3DChart>
      <c:catAx>
        <c:axId val="53661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6610432"/>
        <c:crosses val="autoZero"/>
        <c:auto val="1"/>
        <c:lblAlgn val="ctr"/>
        <c:lblOffset val="100"/>
        <c:noMultiLvlLbl val="0"/>
      </c:catAx>
      <c:valAx>
        <c:axId val="53661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6610104"/>
        <c:crosses val="autoZero"/>
        <c:crossBetween val="between"/>
      </c:valAx>
      <c:serAx>
        <c:axId val="5309646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661043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 smtClean="0"/>
              <a:t>события, </a:t>
            </a:r>
            <a:r>
              <a:rPr lang="ru-RU" sz="1400" dirty="0"/>
              <a:t>допущенных при перевозке опасных грузов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ОГ!$B$2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8.3333333333332829E-3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E57-4F6A-B99F-FB389FDCC6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ОГ!$A$3:$A$5</c:f>
              <c:strCache>
                <c:ptCount val="3"/>
                <c:pt idx="0">
                  <c:v>ОЖД</c:v>
                </c:pt>
                <c:pt idx="1">
                  <c:v>СЖД</c:v>
                </c:pt>
                <c:pt idx="2">
                  <c:v>КЛНГ</c:v>
                </c:pt>
              </c:strCache>
            </c:strRef>
          </c:cat>
          <c:val>
            <c:numRef>
              <c:f>ОГ!$B$3:$B$5</c:f>
              <c:numCache>
                <c:formatCode>General</c:formatCode>
                <c:ptCount val="3"/>
                <c:pt idx="0">
                  <c:v>13</c:v>
                </c:pt>
                <c:pt idx="1">
                  <c:v>27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57-4F6A-B99F-FB389FDCC6C0}"/>
            </c:ext>
          </c:extLst>
        </c:ser>
        <c:ser>
          <c:idx val="1"/>
          <c:order val="1"/>
          <c:tx>
            <c:strRef>
              <c:f>ОГ!$C$2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555555555555555E-2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E57-4F6A-B99F-FB389FDCC6C0}"/>
                </c:ext>
              </c:extLst>
            </c:dLbl>
            <c:dLbl>
              <c:idx val="1"/>
              <c:layout>
                <c:manualLayout>
                  <c:x val="5.8333333333333334E-2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E57-4F6A-B99F-FB389FDCC6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ОГ!$A$3:$A$5</c:f>
              <c:strCache>
                <c:ptCount val="3"/>
                <c:pt idx="0">
                  <c:v>ОЖД</c:v>
                </c:pt>
                <c:pt idx="1">
                  <c:v>СЖД</c:v>
                </c:pt>
                <c:pt idx="2">
                  <c:v>КЛНГ</c:v>
                </c:pt>
              </c:strCache>
            </c:strRef>
          </c:cat>
          <c:val>
            <c:numRef>
              <c:f>ОГ!$C$3:$C$5</c:f>
              <c:numCache>
                <c:formatCode>General</c:formatCode>
                <c:ptCount val="3"/>
                <c:pt idx="0">
                  <c:v>8</c:v>
                </c:pt>
                <c:pt idx="1">
                  <c:v>20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57-4F6A-B99F-FB389FDCC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52124960"/>
        <c:axId val="452121024"/>
        <c:axId val="587525936"/>
      </c:bar3DChart>
      <c:catAx>
        <c:axId val="45212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2121024"/>
        <c:crosses val="autoZero"/>
        <c:auto val="1"/>
        <c:lblAlgn val="ctr"/>
        <c:lblOffset val="100"/>
        <c:noMultiLvlLbl val="0"/>
      </c:catAx>
      <c:valAx>
        <c:axId val="45212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2124960"/>
        <c:crosses val="autoZero"/>
        <c:crossBetween val="between"/>
      </c:valAx>
      <c:serAx>
        <c:axId val="5875259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212102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/>
              <a:t>непроизводственный травматизм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непроизводственный!$B$12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непроизводственный!$A$13:$A$14</c:f>
              <c:strCache>
                <c:ptCount val="2"/>
                <c:pt idx="0">
                  <c:v>Количество человек, погибших в результате происшествий на железнодорожном транспорте, не связанных с производством </c:v>
                </c:pt>
                <c:pt idx="1">
                  <c:v>Количество человек, здоровью которых причинен вред в результате происшествий на железнодорожном транспорте, не связанных с производством</c:v>
                </c:pt>
              </c:strCache>
            </c:strRef>
          </c:cat>
          <c:val>
            <c:numRef>
              <c:f>непроизводственный!$B$13:$B$14</c:f>
              <c:numCache>
                <c:formatCode>General</c:formatCode>
                <c:ptCount val="2"/>
                <c:pt idx="0">
                  <c:v>172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1E-44D9-94E3-D0237ADC7703}"/>
            </c:ext>
          </c:extLst>
        </c:ser>
        <c:ser>
          <c:idx val="1"/>
          <c:order val="1"/>
          <c:tx>
            <c:strRef>
              <c:f>непроизводственный!$C$12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непроизводственный!$A$13:$A$14</c:f>
              <c:strCache>
                <c:ptCount val="2"/>
                <c:pt idx="0">
                  <c:v>Количество человек, погибших в результате происшествий на железнодорожном транспорте, не связанных с производством </c:v>
                </c:pt>
                <c:pt idx="1">
                  <c:v>Количество человек, здоровью которых причинен вред в результате происшествий на железнодорожном транспорте, не связанных с производством</c:v>
                </c:pt>
              </c:strCache>
            </c:strRef>
          </c:cat>
          <c:val>
            <c:numRef>
              <c:f>непроизводственный!$C$13:$C$14</c:f>
              <c:numCache>
                <c:formatCode>General</c:formatCode>
                <c:ptCount val="2"/>
                <c:pt idx="0">
                  <c:v>167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1E-44D9-94E3-D0237ADC7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59432488"/>
        <c:axId val="459435768"/>
        <c:axId val="0"/>
      </c:bar3DChart>
      <c:catAx>
        <c:axId val="459432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435768"/>
        <c:crosses val="autoZero"/>
        <c:auto val="1"/>
        <c:lblAlgn val="ctr"/>
        <c:lblOffset val="100"/>
        <c:noMultiLvlLbl val="0"/>
      </c:catAx>
      <c:valAx>
        <c:axId val="459435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432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/>
              <a:t>Участие в проверках с прокуратурой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профилактика!$B$31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профилактика!$A$32:$A$34</c:f>
              <c:strCache>
                <c:ptCount val="3"/>
                <c:pt idx="0">
                  <c:v>Количество проверок</c:v>
                </c:pt>
                <c:pt idx="1">
                  <c:v>Количество нарушений</c:v>
                </c:pt>
                <c:pt idx="2">
                  <c:v>Количество АДМ</c:v>
                </c:pt>
              </c:strCache>
            </c:strRef>
          </c:cat>
          <c:val>
            <c:numRef>
              <c:f>профилактика!$B$32:$B$34</c:f>
              <c:numCache>
                <c:formatCode>General</c:formatCode>
                <c:ptCount val="3"/>
                <c:pt idx="0">
                  <c:v>75</c:v>
                </c:pt>
                <c:pt idx="1">
                  <c:v>1117</c:v>
                </c:pt>
                <c:pt idx="2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C1-42DF-BF06-04EB3FFBF00F}"/>
            </c:ext>
          </c:extLst>
        </c:ser>
        <c:ser>
          <c:idx val="1"/>
          <c:order val="1"/>
          <c:tx>
            <c:strRef>
              <c:f>профилактика!$C$31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7532"/>
                        <a:gd name="adj2" fmla="val 13536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7C1-42DF-BF06-04EB3FFBF00F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профилактика!$A$32:$A$34</c:f>
              <c:strCache>
                <c:ptCount val="3"/>
                <c:pt idx="0">
                  <c:v>Количество проверок</c:v>
                </c:pt>
                <c:pt idx="1">
                  <c:v>Количество нарушений</c:v>
                </c:pt>
                <c:pt idx="2">
                  <c:v>Количество АДМ</c:v>
                </c:pt>
              </c:strCache>
            </c:strRef>
          </c:cat>
          <c:val>
            <c:numRef>
              <c:f>профилактика!$C$32:$C$34</c:f>
              <c:numCache>
                <c:formatCode>General</c:formatCode>
                <c:ptCount val="3"/>
                <c:pt idx="0">
                  <c:v>78</c:v>
                </c:pt>
                <c:pt idx="1">
                  <c:v>1908</c:v>
                </c:pt>
                <c:pt idx="2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C1-42DF-BF06-04EB3FFBF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654633752"/>
        <c:axId val="654636376"/>
        <c:axId val="570013912"/>
      </c:bar3DChart>
      <c:catAx>
        <c:axId val="65463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54636376"/>
        <c:crosses val="autoZero"/>
        <c:auto val="1"/>
        <c:lblAlgn val="ctr"/>
        <c:lblOffset val="100"/>
        <c:noMultiLvlLbl val="0"/>
      </c:catAx>
      <c:valAx>
        <c:axId val="654636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54633752"/>
        <c:crosses val="autoZero"/>
        <c:crossBetween val="between"/>
      </c:valAx>
      <c:serAx>
        <c:axId val="5700139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5463637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/>
              <a:t>Административная практика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АДМ!$B$1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АДМ!$A$2:$A$6</c:f>
              <c:strCache>
                <c:ptCount val="5"/>
                <c:pt idx="0">
                  <c:v>Количество возбужденных АДМ</c:v>
                </c:pt>
                <c:pt idx="1">
                  <c:v>Количество вынесенных постановлений</c:v>
                </c:pt>
                <c:pt idx="2">
                  <c:v>Общая сумма наложенных штрафов - всего, тыс. руб.:</c:v>
                </c:pt>
                <c:pt idx="3">
                  <c:v>Процент взыскиваемости наложенных штрафов</c:v>
                </c:pt>
                <c:pt idx="4">
                  <c:v>Количество выданных представлений</c:v>
                </c:pt>
              </c:strCache>
            </c:strRef>
          </c:cat>
          <c:val>
            <c:numRef>
              <c:f>АДМ!$B$2:$B$6</c:f>
              <c:numCache>
                <c:formatCode>General</c:formatCode>
                <c:ptCount val="5"/>
                <c:pt idx="0">
                  <c:v>142</c:v>
                </c:pt>
                <c:pt idx="1">
                  <c:v>355</c:v>
                </c:pt>
                <c:pt idx="2">
                  <c:v>487.4</c:v>
                </c:pt>
                <c:pt idx="3">
                  <c:v>99.28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8-40A1-9301-53145CFDA0C1}"/>
            </c:ext>
          </c:extLst>
        </c:ser>
        <c:ser>
          <c:idx val="1"/>
          <c:order val="1"/>
          <c:tx>
            <c:strRef>
              <c:f>АДМ!$C$1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АДМ!$A$2:$A$6</c:f>
              <c:strCache>
                <c:ptCount val="5"/>
                <c:pt idx="0">
                  <c:v>Количество возбужденных АДМ</c:v>
                </c:pt>
                <c:pt idx="1">
                  <c:v>Количество вынесенных постановлений</c:v>
                </c:pt>
                <c:pt idx="2">
                  <c:v>Общая сумма наложенных штрафов - всего, тыс. руб.:</c:v>
                </c:pt>
                <c:pt idx="3">
                  <c:v>Процент взыскиваемости наложенных штрафов</c:v>
                </c:pt>
                <c:pt idx="4">
                  <c:v>Количество выданных представлений</c:v>
                </c:pt>
              </c:strCache>
            </c:strRef>
          </c:cat>
          <c:val>
            <c:numRef>
              <c:f>АДМ!$C$2:$C$6</c:f>
              <c:numCache>
                <c:formatCode>General</c:formatCode>
                <c:ptCount val="5"/>
                <c:pt idx="0">
                  <c:v>41</c:v>
                </c:pt>
                <c:pt idx="1">
                  <c:v>295</c:v>
                </c:pt>
                <c:pt idx="2">
                  <c:v>322</c:v>
                </c:pt>
                <c:pt idx="3">
                  <c:v>99.69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8-40A1-9301-53145CFDA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4654088"/>
        <c:axId val="654654416"/>
        <c:axId val="570015712"/>
      </c:bar3DChart>
      <c:catAx>
        <c:axId val="65465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54654416"/>
        <c:crosses val="autoZero"/>
        <c:auto val="1"/>
        <c:lblAlgn val="ctr"/>
        <c:lblOffset val="100"/>
        <c:noMultiLvlLbl val="0"/>
      </c:catAx>
      <c:valAx>
        <c:axId val="65465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54654088"/>
        <c:crosses val="autoZero"/>
        <c:crossBetween val="between"/>
      </c:valAx>
      <c:serAx>
        <c:axId val="5700157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54654416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u="none" strike="noStrike" cap="all" baseline="0" dirty="0">
                <a:effectLst/>
              </a:rPr>
              <a:t>выдача свидетельств</a:t>
            </a:r>
            <a:endParaRPr lang="ru-RU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профилактика!$B$40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профилактика!$A$41:$A$43</c:f>
              <c:strCache>
                <c:ptCount val="3"/>
                <c:pt idx="0">
                  <c:v>Всего обращений</c:v>
                </c:pt>
                <c:pt idx="1">
                  <c:v>Выдано свидетельств</c:v>
                </c:pt>
                <c:pt idx="2">
                  <c:v>Количество проверок</c:v>
                </c:pt>
              </c:strCache>
            </c:strRef>
          </c:cat>
          <c:val>
            <c:numRef>
              <c:f>профилактика!$B$41:$B$43</c:f>
              <c:numCache>
                <c:formatCode>General</c:formatCode>
                <c:ptCount val="3"/>
                <c:pt idx="0">
                  <c:v>1799</c:v>
                </c:pt>
                <c:pt idx="1">
                  <c:v>845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93-42D1-A764-1A625B6BA8A5}"/>
            </c:ext>
          </c:extLst>
        </c:ser>
        <c:ser>
          <c:idx val="1"/>
          <c:order val="1"/>
          <c:tx>
            <c:strRef>
              <c:f>профилактика!$C$40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5025"/>
                        <a:gd name="adj2" fmla="val 15783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7093-42D1-A764-1A625B6BA8A5}"/>
                </c:ext>
              </c:extLst>
            </c:dLbl>
            <c:dLbl>
              <c:idx val="1"/>
              <c:spPr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0214"/>
                        <a:gd name="adj2" fmla="val 11290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7093-42D1-A764-1A625B6BA8A5}"/>
                </c:ext>
              </c:extLst>
            </c:dLbl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профилактика!$A$41:$A$43</c:f>
              <c:strCache>
                <c:ptCount val="3"/>
                <c:pt idx="0">
                  <c:v>Всего обращений</c:v>
                </c:pt>
                <c:pt idx="1">
                  <c:v>Выдано свидетельств</c:v>
                </c:pt>
                <c:pt idx="2">
                  <c:v>Количество проверок</c:v>
                </c:pt>
              </c:strCache>
            </c:strRef>
          </c:cat>
          <c:val>
            <c:numRef>
              <c:f>профилактика!$C$41:$C$43</c:f>
              <c:numCache>
                <c:formatCode>General</c:formatCode>
                <c:ptCount val="3"/>
                <c:pt idx="0">
                  <c:v>1667</c:v>
                </c:pt>
                <c:pt idx="1">
                  <c:v>998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93-42D1-A764-1A625B6BA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61514472"/>
        <c:axId val="561515128"/>
        <c:axId val="570010672"/>
      </c:bar3DChart>
      <c:catAx>
        <c:axId val="56151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1515128"/>
        <c:crosses val="autoZero"/>
        <c:auto val="1"/>
        <c:lblAlgn val="ctr"/>
        <c:lblOffset val="100"/>
        <c:noMultiLvlLbl val="0"/>
      </c:catAx>
      <c:valAx>
        <c:axId val="561515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1514472"/>
        <c:crosses val="autoZero"/>
        <c:crossBetween val="between"/>
      </c:valAx>
      <c:serAx>
        <c:axId val="5700106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151512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/>
              <a:t>КНМ с взаимодействием с контролируемым лицом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ОГ!$B$26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ОГ!$A$27:$A$29</c:f>
              <c:strCache>
                <c:ptCount val="3"/>
                <c:pt idx="0">
                  <c:v>плановые выездные проверки</c:v>
                </c:pt>
                <c:pt idx="1">
                  <c:v>внеплановые выездные проверки</c:v>
                </c:pt>
                <c:pt idx="2">
                  <c:v>Итого</c:v>
                </c:pt>
              </c:strCache>
            </c:strRef>
          </c:cat>
          <c:val>
            <c:numRef>
              <c:f>ОГ!$B$27:$B$29</c:f>
              <c:numCache>
                <c:formatCode>General</c:formatCode>
                <c:ptCount val="3"/>
                <c:pt idx="0">
                  <c:v>10</c:v>
                </c:pt>
                <c:pt idx="1">
                  <c:v>21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E6-4AB1-9818-98772AF4468F}"/>
            </c:ext>
          </c:extLst>
        </c:ser>
        <c:ser>
          <c:idx val="1"/>
          <c:order val="1"/>
          <c:tx>
            <c:strRef>
              <c:f>ОГ!$C$26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4452926208651E-2"/>
                  <c:y val="-9.0791180285343706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46717"/>
                        <a:gd name="adj2" fmla="val 153338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1-09E6-4AB1-9818-98772AF4468F}"/>
                </c:ext>
              </c:extLst>
            </c:dLbl>
            <c:dLbl>
              <c:idx val="1"/>
              <c:layout>
                <c:manualLayout>
                  <c:x val="1.2722646310432493E-2"/>
                  <c:y val="-9.9437959360138342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6213"/>
                        <a:gd name="adj2" fmla="val 138361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2-09E6-4AB1-9818-98772AF4468F}"/>
                </c:ext>
              </c:extLst>
            </c:dLbl>
            <c:dLbl>
              <c:idx val="2"/>
              <c:layout>
                <c:manualLayout>
                  <c:x val="7.8456318914334022E-2"/>
                  <c:y val="-8.2144401210549153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4400"/>
                        <a:gd name="adj2" fmla="val 169813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09E6-4AB1-9818-98772AF4468F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ОГ!$A$27:$A$29</c:f>
              <c:strCache>
                <c:ptCount val="3"/>
                <c:pt idx="0">
                  <c:v>плановые выездные проверки</c:v>
                </c:pt>
                <c:pt idx="1">
                  <c:v>внеплановые выездные проверки</c:v>
                </c:pt>
                <c:pt idx="2">
                  <c:v>Итого</c:v>
                </c:pt>
              </c:strCache>
            </c:strRef>
          </c:cat>
          <c:val>
            <c:numRef>
              <c:f>ОГ!$C$27:$C$29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E6-4AB1-9818-98772AF44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61514144"/>
        <c:axId val="561505288"/>
        <c:axId val="508150296"/>
      </c:bar3DChart>
      <c:catAx>
        <c:axId val="56151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1505288"/>
        <c:crosses val="autoZero"/>
        <c:auto val="1"/>
        <c:lblAlgn val="ctr"/>
        <c:lblOffset val="100"/>
        <c:noMultiLvlLbl val="0"/>
      </c:catAx>
      <c:valAx>
        <c:axId val="5615052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1514144"/>
        <c:crosses val="autoZero"/>
        <c:crossBetween val="between"/>
      </c:valAx>
      <c:serAx>
        <c:axId val="5081502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1505288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/>
              <a:t>Индикаторы риска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общее!$B$46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E007-426B-8E11-A596213289F2}"/>
                </c:ext>
              </c:extLst>
            </c:dLbl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общее!$A$47</c:f>
              <c:strCache>
                <c:ptCount val="1"/>
                <c:pt idx="0">
                  <c:v>Количество проверок по индикаторам риска</c:v>
                </c:pt>
              </c:strCache>
            </c:strRef>
          </c:cat>
          <c:val>
            <c:numRef>
              <c:f>общее!$B$47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7-426B-8E11-A596213289F2}"/>
            </c:ext>
          </c:extLst>
        </c:ser>
        <c:ser>
          <c:idx val="1"/>
          <c:order val="1"/>
          <c:tx>
            <c:strRef>
              <c:f>общее!$C$46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6674766019514517"/>
                  <c:y val="-0.10865036981789063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8165"/>
                        <a:gd name="adj2" fmla="val 125062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2-E007-426B-8E11-A596213289F2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общее!$A$47</c:f>
              <c:strCache>
                <c:ptCount val="1"/>
                <c:pt idx="0">
                  <c:v>Количество проверок по индикаторам риска</c:v>
                </c:pt>
              </c:strCache>
            </c:strRef>
          </c:cat>
          <c:val>
            <c:numRef>
              <c:f>общее!$C$47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07-426B-8E11-A59621328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648516384"/>
        <c:axId val="648510152"/>
        <c:axId val="587518376"/>
      </c:bar3DChart>
      <c:catAx>
        <c:axId val="64851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48510152"/>
        <c:crosses val="autoZero"/>
        <c:auto val="1"/>
        <c:lblAlgn val="ctr"/>
        <c:lblOffset val="100"/>
        <c:noMultiLvlLbl val="0"/>
      </c:catAx>
      <c:valAx>
        <c:axId val="64851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48516384"/>
        <c:crosses val="autoZero"/>
        <c:crossBetween val="between"/>
      </c:valAx>
      <c:serAx>
        <c:axId val="5875183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4851015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/>
              <a:t>КНМ без взаимодействия с Контролируемым лицом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ОГ!$B$32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ОГ!$A$33:$A$35</c:f>
              <c:strCache>
                <c:ptCount val="3"/>
                <c:pt idx="0">
                  <c:v>выездные обследования</c:v>
                </c:pt>
                <c:pt idx="1">
                  <c:v>наблюдения за соблюдением обязательных требований</c:v>
                </c:pt>
                <c:pt idx="2">
                  <c:v>Итого</c:v>
                </c:pt>
              </c:strCache>
            </c:strRef>
          </c:cat>
          <c:val>
            <c:numRef>
              <c:f>ОГ!$B$33:$B$35</c:f>
              <c:numCache>
                <c:formatCode>General</c:formatCode>
                <c:ptCount val="3"/>
                <c:pt idx="0">
                  <c:v>513</c:v>
                </c:pt>
                <c:pt idx="1">
                  <c:v>175</c:v>
                </c:pt>
                <c:pt idx="2">
                  <c:v>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7D-447D-9DB3-463852541CF0}"/>
            </c:ext>
          </c:extLst>
        </c:ser>
        <c:ser>
          <c:idx val="1"/>
          <c:order val="1"/>
          <c:tx>
            <c:strRef>
              <c:f>ОГ!$C$32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ОГ!$A$33:$A$35</c:f>
              <c:strCache>
                <c:ptCount val="3"/>
                <c:pt idx="0">
                  <c:v>выездные обследования</c:v>
                </c:pt>
                <c:pt idx="1">
                  <c:v>наблюдения за соблюдением обязательных требований</c:v>
                </c:pt>
                <c:pt idx="2">
                  <c:v>Итого</c:v>
                </c:pt>
              </c:strCache>
            </c:strRef>
          </c:cat>
          <c:val>
            <c:numRef>
              <c:f>ОГ!$C$33:$C$35</c:f>
              <c:numCache>
                <c:formatCode>General</c:formatCode>
                <c:ptCount val="3"/>
                <c:pt idx="0">
                  <c:v>554</c:v>
                </c:pt>
                <c:pt idx="1">
                  <c:v>291</c:v>
                </c:pt>
                <c:pt idx="2">
                  <c:v>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7D-447D-9DB3-463852541C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9995488"/>
        <c:axId val="499988928"/>
        <c:axId val="505496216"/>
      </c:bar3DChart>
      <c:catAx>
        <c:axId val="49999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9988928"/>
        <c:crosses val="autoZero"/>
        <c:auto val="1"/>
        <c:lblAlgn val="ctr"/>
        <c:lblOffset val="100"/>
        <c:noMultiLvlLbl val="0"/>
      </c:catAx>
      <c:valAx>
        <c:axId val="49998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9995488"/>
        <c:crosses val="autoZero"/>
        <c:crossBetween val="between"/>
      </c:valAx>
      <c:serAx>
        <c:axId val="5054962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9988928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/>
              <a:t>обеспечение Доступности маломобильным группам населения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'[(ПФ).Форма_мониторинга_доступности_для_инвалидов.Печатная_форма (стандартная)_УГАН НОТБ СЗФО Ростран (6).xlsx]Обеспечение_доступности (2)'!$B$1:$B$2</c:f>
              <c:strCache>
                <c:ptCount val="2"/>
                <c:pt idx="1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'[(ПФ).Форма_мониторинга_доступности_для_инвалидов.Печатная_форма (стандартная)_УГАН НОТБ СЗФО Ростран (6).xlsx]Обеспечение_доступности (2)'!$A$3:$A$6</c:f>
              <c:strCache>
                <c:ptCount val="4"/>
                <c:pt idx="0">
                  <c:v>Количество обследованных объектов инфраструктуры</c:v>
                </c:pt>
                <c:pt idx="1">
                  <c:v>Количество осмотренного подвижного состава</c:v>
                </c:pt>
                <c:pt idx="2">
                  <c:v>Количество нарушений, выявленных на объектах инфраструктуры</c:v>
                </c:pt>
                <c:pt idx="3">
                  <c:v>Количество нарушений, выявленных на подвижном составе</c:v>
                </c:pt>
              </c:strCache>
            </c:strRef>
          </c:cat>
          <c:val>
            <c:numRef>
              <c:f>'[(ПФ).Форма_мониторинга_доступности_для_инвалидов.Печатная_форма (стандартная)_УГАН НОТБ СЗФО Ростран (6).xlsx]Обеспечение_доступности (2)'!$B$3:$B$6</c:f>
              <c:numCache>
                <c:formatCode>General</c:formatCode>
                <c:ptCount val="4"/>
                <c:pt idx="0">
                  <c:v>248</c:v>
                </c:pt>
                <c:pt idx="1">
                  <c:v>322</c:v>
                </c:pt>
                <c:pt idx="2">
                  <c:v>620</c:v>
                </c:pt>
                <c:pt idx="3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2-4E35-B458-1E4FDE355F95}"/>
            </c:ext>
          </c:extLst>
        </c:ser>
        <c:ser>
          <c:idx val="1"/>
          <c:order val="1"/>
          <c:tx>
            <c:strRef>
              <c:f>'[(ПФ).Форма_мониторинга_доступности_для_инвалидов.Печатная_форма (стандартная)_УГАН НОТБ СЗФО Ростран (6).xlsx]Обеспечение_доступности (2)'!$C$1:$C$2</c:f>
              <c:strCache>
                <c:ptCount val="2"/>
                <c:pt idx="1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2376237623762377E-2"/>
                  <c:y val="-2.5725836089672913E-2"/>
                </c:manualLayout>
              </c:layout>
              <c:spPr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3937"/>
                        <a:gd name="adj2" fmla="val 144352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1-33A2-4E35-B458-1E4FDE355F95}"/>
                </c:ext>
              </c:extLst>
            </c:dLbl>
            <c:dLbl>
              <c:idx val="2"/>
              <c:layout>
                <c:manualLayout>
                  <c:x val="2.0627062706270627E-2"/>
                  <c:y val="-3.3076074972436607E-2"/>
                </c:manualLayout>
              </c:layout>
              <c:spPr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6277"/>
                        <a:gd name="adj2" fmla="val 175803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2-33A2-4E35-B458-1E4FDE355F95}"/>
                </c:ext>
              </c:extLst>
            </c:dLbl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'[(ПФ).Форма_мониторинга_доступности_для_инвалидов.Печатная_форма (стандартная)_УГАН НОТБ СЗФО Ростран (6).xlsx]Обеспечение_доступности (2)'!$A$3:$A$6</c:f>
              <c:strCache>
                <c:ptCount val="4"/>
                <c:pt idx="0">
                  <c:v>Количество обследованных объектов инфраструктуры</c:v>
                </c:pt>
                <c:pt idx="1">
                  <c:v>Количество осмотренного подвижного состава</c:v>
                </c:pt>
                <c:pt idx="2">
                  <c:v>Количество нарушений, выявленных на объектах инфраструктуры</c:v>
                </c:pt>
                <c:pt idx="3">
                  <c:v>Количество нарушений, выявленных на подвижном составе</c:v>
                </c:pt>
              </c:strCache>
            </c:strRef>
          </c:cat>
          <c:val>
            <c:numRef>
              <c:f>'[(ПФ).Форма_мониторинга_доступности_для_инвалидов.Печатная_форма (стандартная)_УГАН НОТБ СЗФО Ростран (6).xlsx]Обеспечение_доступности (2)'!$C$3:$C$6</c:f>
              <c:numCache>
                <c:formatCode>General</c:formatCode>
                <c:ptCount val="4"/>
                <c:pt idx="0">
                  <c:v>429</c:v>
                </c:pt>
                <c:pt idx="1">
                  <c:v>105</c:v>
                </c:pt>
                <c:pt idx="2">
                  <c:v>394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A2-4E35-B458-1E4FDE355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4809096"/>
        <c:axId val="405526288"/>
        <c:axId val="416697704"/>
      </c:bar3DChart>
      <c:catAx>
        <c:axId val="40480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5526288"/>
        <c:crosses val="autoZero"/>
        <c:auto val="1"/>
        <c:lblAlgn val="ctr"/>
        <c:lblOffset val="100"/>
        <c:noMultiLvlLbl val="0"/>
      </c:catAx>
      <c:valAx>
        <c:axId val="40552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809096"/>
        <c:crosses val="autoZero"/>
        <c:crossBetween val="between"/>
      </c:valAx>
      <c:serAx>
        <c:axId val="4166977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5526288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Доля контролируемых лиц, охваченных профилактическими мероприятиями к общему количеству контролируемых </a:t>
            </a:r>
            <a:r>
              <a:rPr lang="ru-RU" b="1" dirty="0" smtClean="0"/>
              <a:t>лиц, </a:t>
            </a:r>
            <a:r>
              <a:rPr lang="ru-RU" b="1" dirty="0"/>
              <a:t>%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непроизводственный!$A$51</c:f>
              <c:strCache>
                <c:ptCount val="1"/>
                <c:pt idx="0">
                  <c:v>Доля контролируемых лиц, охваченных профилактическими мероприятиями к общему количеству контролируемых лиц, %</c:v>
                </c:pt>
              </c:strCache>
            </c:strRef>
          </c:tx>
          <c:spPr>
            <a:solidFill>
              <a:srgbClr val="42BA97">
                <a:lumMod val="75000"/>
              </a:srgbClr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2683C6">
                  <a:lumMod val="75000"/>
                </a:srgbClr>
              </a:solid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3B1-43AF-A0B9-1FE025B28F1E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3B1-43AF-A0B9-1FE025B28F1E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непроизводственный!$B$50:$C$50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непроизводственный!$B$51:$C$51</c:f>
              <c:numCache>
                <c:formatCode>0</c:formatCode>
                <c:ptCount val="2"/>
                <c:pt idx="0">
                  <c:v>8.9530685920577611</c:v>
                </c:pt>
                <c:pt idx="1">
                  <c:v>5.8483754512635375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B1-43AF-A0B9-1FE025B28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box"/>
        <c:axId val="392085664"/>
        <c:axId val="392084352"/>
        <c:axId val="505784720"/>
      </c:bar3DChart>
      <c:catAx>
        <c:axId val="39208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2084352"/>
        <c:crosses val="autoZero"/>
        <c:auto val="1"/>
        <c:lblAlgn val="ctr"/>
        <c:lblOffset val="100"/>
        <c:noMultiLvlLbl val="0"/>
      </c:catAx>
      <c:valAx>
        <c:axId val="392084352"/>
        <c:scaling>
          <c:orientation val="minMax"/>
          <c:min val="3"/>
        </c:scaling>
        <c:delete val="1"/>
        <c:axPos val="l"/>
        <c:numFmt formatCode="0" sourceLinked="1"/>
        <c:majorTickMark val="none"/>
        <c:minorTickMark val="none"/>
        <c:tickLblPos val="nextTo"/>
        <c:crossAx val="392085664"/>
        <c:crosses val="autoZero"/>
        <c:crossBetween val="between"/>
      </c:valAx>
      <c:serAx>
        <c:axId val="505784720"/>
        <c:scaling>
          <c:orientation val="minMax"/>
        </c:scaling>
        <c:delete val="1"/>
        <c:axPos val="b"/>
        <c:majorTickMark val="none"/>
        <c:minorTickMark val="none"/>
        <c:tickLblPos val="nextTo"/>
        <c:crossAx val="39208435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 smtClean="0"/>
              <a:t>Транспортные происшествия, сходы </a:t>
            </a:r>
            <a:r>
              <a:rPr lang="ru-RU" sz="1400" dirty="0"/>
              <a:t>и </a:t>
            </a:r>
            <a:r>
              <a:rPr lang="ru-RU" sz="1400" dirty="0" smtClean="0"/>
              <a:t>столкновения</a:t>
            </a:r>
            <a:r>
              <a:rPr lang="ru-RU" sz="1400" baseline="0" dirty="0" smtClean="0"/>
              <a:t> </a:t>
            </a:r>
            <a:r>
              <a:rPr lang="ru-RU" sz="1400" dirty="0"/>
              <a:t>за 5 лет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общее!$A$2</c:f>
              <c:strCache>
                <c:ptCount val="1"/>
                <c:pt idx="0">
                  <c:v>Крушение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общее!$B$1:$F$1</c:f>
              <c:numCache>
                <c:formatCode>General</c:formatCode>
                <c:ptCount val="5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</c:numCache>
            </c:numRef>
          </c:cat>
          <c:val>
            <c:numRef>
              <c:f>общее!$B$2:$F$2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6-4CFF-B6E2-33F6D2D98344}"/>
            </c:ext>
          </c:extLst>
        </c:ser>
        <c:ser>
          <c:idx val="1"/>
          <c:order val="1"/>
          <c:tx>
            <c:strRef>
              <c:f>общее!$A$3</c:f>
              <c:strCache>
                <c:ptCount val="1"/>
                <c:pt idx="0">
                  <c:v>Авария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общее!$B$1:$F$1</c:f>
              <c:numCache>
                <c:formatCode>General</c:formatCode>
                <c:ptCount val="5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</c:numCache>
            </c:numRef>
          </c:cat>
          <c:val>
            <c:numRef>
              <c:f>общее!$B$3:$F$3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06-4CFF-B6E2-33F6D2D98344}"/>
            </c:ext>
          </c:extLst>
        </c:ser>
        <c:ser>
          <c:idx val="2"/>
          <c:order val="2"/>
          <c:tx>
            <c:strRef>
              <c:f>общее!$A$4</c:f>
              <c:strCache>
                <c:ptCount val="1"/>
                <c:pt idx="0">
                  <c:v>Столкновение с другим ЖДПС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общее!$B$1:$F$1</c:f>
              <c:numCache>
                <c:formatCode>General</c:formatCode>
                <c:ptCount val="5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</c:numCache>
            </c:numRef>
          </c:cat>
          <c:val>
            <c:numRef>
              <c:f>общее!$B$4:$F$4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06-4CFF-B6E2-33F6D2D98344}"/>
            </c:ext>
          </c:extLst>
        </c:ser>
        <c:ser>
          <c:idx val="3"/>
          <c:order val="3"/>
          <c:tx>
            <c:strRef>
              <c:f>общее!$A$5</c:f>
              <c:strCache>
                <c:ptCount val="1"/>
                <c:pt idx="0">
                  <c:v>Сход при поездной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общее!$B$1:$F$1</c:f>
              <c:numCache>
                <c:formatCode>General</c:formatCode>
                <c:ptCount val="5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</c:numCache>
            </c:numRef>
          </c:cat>
          <c:val>
            <c:numRef>
              <c:f>общее!$B$5:$F$5</c:f>
              <c:numCache>
                <c:formatCode>General</c:formatCode>
                <c:ptCount val="5"/>
                <c:pt idx="0">
                  <c:v>13</c:v>
                </c:pt>
                <c:pt idx="1">
                  <c:v>8</c:v>
                </c:pt>
                <c:pt idx="2">
                  <c:v>9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06-4CFF-B6E2-33F6D2D98344}"/>
            </c:ext>
          </c:extLst>
        </c:ser>
        <c:ser>
          <c:idx val="4"/>
          <c:order val="4"/>
          <c:tx>
            <c:strRef>
              <c:f>общее!$A$6</c:f>
              <c:strCache>
                <c:ptCount val="1"/>
                <c:pt idx="0">
                  <c:v>Сход при маневровой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общее!$B$1:$F$1</c:f>
              <c:numCache>
                <c:formatCode>General</c:formatCode>
                <c:ptCount val="5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</c:numCache>
            </c:numRef>
          </c:cat>
          <c:val>
            <c:numRef>
              <c:f>общее!$B$6:$F$6</c:f>
              <c:numCache>
                <c:formatCode>General</c:formatCode>
                <c:ptCount val="5"/>
                <c:pt idx="0">
                  <c:v>22</c:v>
                </c:pt>
                <c:pt idx="1">
                  <c:v>15</c:v>
                </c:pt>
                <c:pt idx="2">
                  <c:v>13</c:v>
                </c:pt>
                <c:pt idx="3">
                  <c:v>23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06-4CFF-B6E2-33F6D2D98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59428224"/>
        <c:axId val="459430192"/>
        <c:axId val="377971184"/>
      </c:bar3DChart>
      <c:catAx>
        <c:axId val="45942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430192"/>
        <c:crosses val="autoZero"/>
        <c:auto val="1"/>
        <c:lblAlgn val="ctr"/>
        <c:lblOffset val="100"/>
        <c:noMultiLvlLbl val="0"/>
      </c:catAx>
      <c:valAx>
        <c:axId val="45943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428224"/>
        <c:crosses val="autoZero"/>
        <c:crossBetween val="between"/>
      </c:valAx>
      <c:serAx>
        <c:axId val="3779711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43019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 smtClean="0"/>
              <a:t>ПРИЧИНЫ </a:t>
            </a:r>
            <a:r>
              <a:rPr lang="ru-RU" sz="1600" dirty="0"/>
              <a:t>СХОДОВ НА ПУТЯХ ОБЩЕГО ПОЛЬЗОВАНИЯ ЗА 2024 ГОД</a:t>
            </a:r>
          </a:p>
        </c:rich>
      </c:tx>
      <c:layout>
        <c:manualLayout>
          <c:xMode val="edge"/>
          <c:yMode val="edge"/>
          <c:x val="0.12119843585668676"/>
          <c:y val="1.6275600162756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'[диаграммы для доклада.xlsx]общее'!$B$55</c:f>
              <c:strCache>
                <c:ptCount val="1"/>
                <c:pt idx="0">
                  <c:v>ОЖД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'[диаграммы для доклада.xlsx]общее'!$A$56:$A$62</c:f>
              <c:strCache>
                <c:ptCount val="7"/>
                <c:pt idx="0">
                  <c:v>Нарушения в текущем содержании пути</c:v>
                </c:pt>
                <c:pt idx="1">
                  <c:v>Нарушения технологии маневровой работы</c:v>
                </c:pt>
                <c:pt idx="2">
                  <c:v>Нарушения правил ремонта подвижного состава</c:v>
                </c:pt>
                <c:pt idx="3">
                  <c:v>Нарушения технологии поездной работы</c:v>
                </c:pt>
                <c:pt idx="4">
                  <c:v>Нарушения погрузки, выгрузки груза</c:v>
                </c:pt>
                <c:pt idx="5">
                  <c:v>Нарушения в содержании СЦБ</c:v>
                </c:pt>
                <c:pt idx="6">
                  <c:v>Внешний фактор</c:v>
                </c:pt>
              </c:strCache>
            </c:strRef>
          </c:cat>
          <c:val>
            <c:numRef>
              <c:f>'[диаграммы для доклада.xlsx]общее'!$B$56:$B$62</c:f>
              <c:numCache>
                <c:formatCode>General</c:formatCode>
                <c:ptCount val="7"/>
                <c:pt idx="0">
                  <c:v>10</c:v>
                </c:pt>
                <c:pt idx="1">
                  <c:v>9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34-4E5A-ADE9-F0008EB635D8}"/>
            </c:ext>
          </c:extLst>
        </c:ser>
        <c:ser>
          <c:idx val="1"/>
          <c:order val="1"/>
          <c:tx>
            <c:strRef>
              <c:f>'[диаграммы для доклада.xlsx]общее'!$C$55</c:f>
              <c:strCache>
                <c:ptCount val="1"/>
                <c:pt idx="0">
                  <c:v>СЖД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'[диаграммы для доклада.xlsx]общее'!$A$56:$A$62</c:f>
              <c:strCache>
                <c:ptCount val="7"/>
                <c:pt idx="0">
                  <c:v>Нарушения в текущем содержании пути</c:v>
                </c:pt>
                <c:pt idx="1">
                  <c:v>Нарушения технологии маневровой работы</c:v>
                </c:pt>
                <c:pt idx="2">
                  <c:v>Нарушения правил ремонта подвижного состава</c:v>
                </c:pt>
                <c:pt idx="3">
                  <c:v>Нарушения технологии поездной работы</c:v>
                </c:pt>
                <c:pt idx="4">
                  <c:v>Нарушения погрузки, выгрузки груза</c:v>
                </c:pt>
                <c:pt idx="5">
                  <c:v>Нарушения в содержании СЦБ</c:v>
                </c:pt>
                <c:pt idx="6">
                  <c:v>Внешний фактор</c:v>
                </c:pt>
              </c:strCache>
            </c:strRef>
          </c:cat>
          <c:val>
            <c:numRef>
              <c:f>'[диаграммы для доклада.xlsx]общее'!$C$56:$C$62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34-4E5A-ADE9-F0008EB635D8}"/>
            </c:ext>
          </c:extLst>
        </c:ser>
        <c:ser>
          <c:idx val="2"/>
          <c:order val="2"/>
          <c:tx>
            <c:strRef>
              <c:f>'[диаграммы для доклада.xlsx]общее'!$D$55</c:f>
              <c:strCache>
                <c:ptCount val="1"/>
                <c:pt idx="0">
                  <c:v>КЛНГ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strRef>
              <c:f>'[диаграммы для доклада.xlsx]общее'!$A$56:$A$62</c:f>
              <c:strCache>
                <c:ptCount val="7"/>
                <c:pt idx="0">
                  <c:v>Нарушения в текущем содержании пути</c:v>
                </c:pt>
                <c:pt idx="1">
                  <c:v>Нарушения технологии маневровой работы</c:v>
                </c:pt>
                <c:pt idx="2">
                  <c:v>Нарушения правил ремонта подвижного состава</c:v>
                </c:pt>
                <c:pt idx="3">
                  <c:v>Нарушения технологии поездной работы</c:v>
                </c:pt>
                <c:pt idx="4">
                  <c:v>Нарушения погрузки, выгрузки груза</c:v>
                </c:pt>
                <c:pt idx="5">
                  <c:v>Нарушения в содержании СЦБ</c:v>
                </c:pt>
                <c:pt idx="6">
                  <c:v>Внешний фактор</c:v>
                </c:pt>
              </c:strCache>
            </c:strRef>
          </c:cat>
          <c:val>
            <c:numRef>
              <c:f>'[диаграммы для доклада.xlsx]общее'!$D$56:$D$62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34-4E5A-ADE9-F0008EB63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4624208"/>
        <c:axId val="514634048"/>
        <c:axId val="467978912"/>
      </c:bar3DChart>
      <c:catAx>
        <c:axId val="51462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4634048"/>
        <c:crosses val="autoZero"/>
        <c:auto val="1"/>
        <c:lblAlgn val="ctr"/>
        <c:lblOffset val="100"/>
        <c:noMultiLvlLbl val="0"/>
      </c:catAx>
      <c:valAx>
        <c:axId val="51463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4624208"/>
        <c:crosses val="autoZero"/>
        <c:crossBetween val="between"/>
      </c:valAx>
      <c:serAx>
        <c:axId val="4679789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4634048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err="1" smtClean="0"/>
              <a:t>причинЫ</a:t>
            </a:r>
            <a:r>
              <a:rPr lang="ru-RU" sz="1400" b="1" baseline="0" dirty="0" smtClean="0"/>
              <a:t> </a:t>
            </a:r>
            <a:r>
              <a:rPr lang="ru-RU" sz="1400" b="1" dirty="0" smtClean="0"/>
              <a:t>сходов </a:t>
            </a:r>
            <a:r>
              <a:rPr lang="ru-RU" sz="1400" b="1" dirty="0"/>
              <a:t>на путях необщего пользования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'[диаграммы для доклада.xlsx]общее'!$B$96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'[диаграммы для доклада.xlsx]общее'!$A$97:$A$103</c:f>
              <c:strCache>
                <c:ptCount val="7"/>
                <c:pt idx="0">
                  <c:v>Нарушения в текущем содержании пути</c:v>
                </c:pt>
                <c:pt idx="1">
                  <c:v>Нарушения технологии маневровой работы</c:v>
                </c:pt>
                <c:pt idx="2">
                  <c:v>Нарушения правил ремонта подвижного состава</c:v>
                </c:pt>
                <c:pt idx="3">
                  <c:v>Нарушения технологии поездной работы</c:v>
                </c:pt>
                <c:pt idx="4">
                  <c:v>Нарушения погрузки, выгрузки груза</c:v>
                </c:pt>
                <c:pt idx="5">
                  <c:v>Нарушения в содержании СЦБ</c:v>
                </c:pt>
                <c:pt idx="6">
                  <c:v>Внешний фактор</c:v>
                </c:pt>
              </c:strCache>
            </c:strRef>
          </c:cat>
          <c:val>
            <c:numRef>
              <c:f>'[диаграммы для доклада.xlsx]общее'!$B$97:$B$103</c:f>
              <c:numCache>
                <c:formatCode>General</c:formatCode>
                <c:ptCount val="7"/>
                <c:pt idx="0">
                  <c:v>22</c:v>
                </c:pt>
                <c:pt idx="1">
                  <c:v>27</c:v>
                </c:pt>
                <c:pt idx="2">
                  <c:v>7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59-471C-BBC1-C8F6782CE32E}"/>
            </c:ext>
          </c:extLst>
        </c:ser>
        <c:ser>
          <c:idx val="1"/>
          <c:order val="1"/>
          <c:tx>
            <c:strRef>
              <c:f>'[диаграммы для доклада.xlsx]общее'!$C$96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'[диаграммы для доклада.xlsx]общее'!$A$97:$A$103</c:f>
              <c:strCache>
                <c:ptCount val="7"/>
                <c:pt idx="0">
                  <c:v>Нарушения в текущем содержании пути</c:v>
                </c:pt>
                <c:pt idx="1">
                  <c:v>Нарушения технологии маневровой работы</c:v>
                </c:pt>
                <c:pt idx="2">
                  <c:v>Нарушения правил ремонта подвижного состава</c:v>
                </c:pt>
                <c:pt idx="3">
                  <c:v>Нарушения технологии поездной работы</c:v>
                </c:pt>
                <c:pt idx="4">
                  <c:v>Нарушения погрузки, выгрузки груза</c:v>
                </c:pt>
                <c:pt idx="5">
                  <c:v>Нарушения в содержании СЦБ</c:v>
                </c:pt>
                <c:pt idx="6">
                  <c:v>Внешний фактор</c:v>
                </c:pt>
              </c:strCache>
            </c:strRef>
          </c:cat>
          <c:val>
            <c:numRef>
              <c:f>'[диаграммы для доклада.xlsx]общее'!$C$97:$C$103</c:f>
              <c:numCache>
                <c:formatCode>General</c:formatCode>
                <c:ptCount val="7"/>
                <c:pt idx="0">
                  <c:v>23</c:v>
                </c:pt>
                <c:pt idx="1">
                  <c:v>30</c:v>
                </c:pt>
                <c:pt idx="2">
                  <c:v>0</c:v>
                </c:pt>
                <c:pt idx="3">
                  <c:v>0</c:v>
                </c:pt>
                <c:pt idx="4">
                  <c:v>8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59-471C-BBC1-C8F6782CE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2161215"/>
        <c:axId val="1878802543"/>
        <c:axId val="2028218463"/>
      </c:bar3DChart>
      <c:catAx>
        <c:axId val="1912161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8802543"/>
        <c:crosses val="autoZero"/>
        <c:auto val="1"/>
        <c:lblAlgn val="ctr"/>
        <c:lblOffset val="100"/>
        <c:noMultiLvlLbl val="0"/>
      </c:catAx>
      <c:valAx>
        <c:axId val="1878802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12161215"/>
        <c:crosses val="autoZero"/>
        <c:crossBetween val="between"/>
      </c:valAx>
      <c:serAx>
        <c:axId val="202821846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8802543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B47D9-4969-49FA-A66F-6E5CD5CB6789}" type="doc">
      <dgm:prSet loTypeId="urn:microsoft.com/office/officeart/2005/8/layout/hierarchy2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FB8173-33FB-4716-9F1B-0EF72878DB42}">
      <dgm:prSet phldrT="[Текст]" custT="1"/>
      <dgm:spPr>
        <a:xfrm>
          <a:off x="152403" y="2209793"/>
          <a:ext cx="3012310" cy="1219209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МТУ Ространснадзора по СЗФО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BB46181-14B1-4500-A439-4DE6AB15E59E}" type="parTrans" cxnId="{98E1A90B-D055-4F42-B6EB-E93EB3E52E4B}">
      <dgm:prSet/>
      <dgm:spPr/>
      <dgm:t>
        <a:bodyPr/>
        <a:lstStyle/>
        <a:p>
          <a:endParaRPr lang="ru-RU"/>
        </a:p>
      </dgm:t>
    </dgm:pt>
    <dgm:pt modelId="{E751090C-D7AE-4D25-A29F-0949C0EAB314}" type="sibTrans" cxnId="{98E1A90B-D055-4F42-B6EB-E93EB3E52E4B}">
      <dgm:prSet/>
      <dgm:spPr/>
      <dgm:t>
        <a:bodyPr/>
        <a:lstStyle/>
        <a:p>
          <a:endParaRPr lang="ru-RU"/>
        </a:p>
      </dgm:t>
    </dgm:pt>
    <dgm:pt modelId="{067ABDFC-8643-4680-8360-F4029B32ACB9}">
      <dgm:prSet phldrT="[Текст]"/>
      <dgm:spPr>
        <a:xfrm>
          <a:off x="4844830" y="5438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УГАН НОТБ по СЗФО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2184481-DA87-4ABB-99D5-82C5B0897A75}" type="parTrans" cxnId="{01B6BEBA-2877-4133-B04E-5013E18855D4}">
      <dgm:prSet/>
      <dgm:spPr>
        <a:xfrm rot="18264529">
          <a:off x="2518190" y="1581557"/>
          <a:ext cx="2973163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973163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711CCD4-0A8F-4DCA-8295-110C7209CAC9}" type="sibTrans" cxnId="{01B6BEBA-2877-4133-B04E-5013E18855D4}">
      <dgm:prSet/>
      <dgm:spPr/>
      <dgm:t>
        <a:bodyPr/>
        <a:lstStyle/>
        <a:p>
          <a:endParaRPr lang="ru-RU"/>
        </a:p>
      </dgm:t>
    </dgm:pt>
    <dgm:pt modelId="{091DC673-B62E-49DF-9F67-47B382B6C178}">
      <dgm:prSet phldrT="[Текст]"/>
      <dgm:spPr>
        <a:xfrm>
          <a:off x="4844830" y="835785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УГЖДН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43B47D4-2E9F-469F-BF5F-8582CD231317}" type="parTrans" cxnId="{739CFAC9-8CF6-45F7-9D45-B75BFECA9253}">
      <dgm:prSet/>
      <dgm:spPr>
        <a:xfrm rot="18959871">
          <a:off x="2836911" y="1996731"/>
          <a:ext cx="233572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35721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6EA72663-8244-4844-BC37-A32657FC86DE}" type="sibTrans" cxnId="{739CFAC9-8CF6-45F7-9D45-B75BFECA9253}">
      <dgm:prSet/>
      <dgm:spPr/>
      <dgm:t>
        <a:bodyPr/>
        <a:lstStyle/>
        <a:p>
          <a:endParaRPr lang="ru-RU"/>
        </a:p>
      </dgm:t>
    </dgm:pt>
    <dgm:pt modelId="{45568908-9510-4936-880A-267A301DD441}">
      <dgm:prSet phldrT="[Текст]"/>
      <dgm:spPr>
        <a:xfrm>
          <a:off x="4844830" y="1666132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МУГАДН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A7C6207-3F40-408C-BF35-75C0988FD5BB}" type="parTrans" cxnId="{374D5A46-91E4-4563-93DE-400CAA74D0FD}">
      <dgm:prSet/>
      <dgm:spPr>
        <a:xfrm rot="20085251">
          <a:off x="3076004" y="2411904"/>
          <a:ext cx="185753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57537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2BFD889-37DF-4FB3-B676-EB803468A3E1}" type="sibTrans" cxnId="{374D5A46-91E4-4563-93DE-400CAA74D0FD}">
      <dgm:prSet/>
      <dgm:spPr/>
      <dgm:t>
        <a:bodyPr/>
        <a:lstStyle/>
        <a:p>
          <a:endParaRPr lang="ru-RU"/>
        </a:p>
      </dgm:t>
    </dgm:pt>
    <dgm:pt modelId="{B6A91038-AC15-4CF5-A05B-3724FC428463}">
      <dgm:prSet/>
      <dgm:spPr>
        <a:xfrm>
          <a:off x="4844830" y="2496479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Северо-Восточное МУГАДН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F10D6C8-3112-4557-BAC8-5BBB68D46AFF}" type="parTrans" cxnId="{C23723E7-EEB5-4E6D-AACA-152D29C088C6}">
      <dgm:prSet/>
      <dgm:spPr>
        <a:xfrm rot="77949">
          <a:off x="3164498" y="2827078"/>
          <a:ext cx="168054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80548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950DB9A-C143-47EA-B494-17BCEAB5D38B}" type="sibTrans" cxnId="{C23723E7-EEB5-4E6D-AACA-152D29C088C6}">
      <dgm:prSet/>
      <dgm:spPr/>
      <dgm:t>
        <a:bodyPr/>
        <a:lstStyle/>
        <a:p>
          <a:endParaRPr lang="ru-RU"/>
        </a:p>
      </dgm:t>
    </dgm:pt>
    <dgm:pt modelId="{81595371-BFEB-4116-ADF6-00C1DADE4EB3}">
      <dgm:prSet/>
      <dgm:spPr>
        <a:xfrm>
          <a:off x="4844830" y="3326826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МУГАДН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850F705-88C0-4CF6-87DC-F5C9C2F6A44D}" type="parTrans" cxnId="{C56376A0-466A-443E-A68E-BD87D11A0139}">
      <dgm:prSet/>
      <dgm:spPr>
        <a:xfrm rot="1640061">
          <a:off x="3059125" y="3242251"/>
          <a:ext cx="189129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91294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ECEF5D0-13BF-4202-B961-3B26468430B4}" type="sibTrans" cxnId="{C56376A0-466A-443E-A68E-BD87D11A0139}">
      <dgm:prSet/>
      <dgm:spPr/>
      <dgm:t>
        <a:bodyPr/>
        <a:lstStyle/>
        <a:p>
          <a:endParaRPr lang="ru-RU"/>
        </a:p>
      </dgm:t>
    </dgm:pt>
    <dgm:pt modelId="{1BB7E761-B9CD-4F84-B987-0594B5C2CA2F}">
      <dgm:prSet/>
      <dgm:spPr>
        <a:xfrm>
          <a:off x="4844830" y="4157173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Северно-Западное УГМРН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5247A67-AC95-44C3-85F4-B08087B946DE}" type="parTrans" cxnId="{28C680B1-DA44-43C0-B08B-8B23C22D1BE2}">
      <dgm:prSet/>
      <dgm:spPr>
        <a:xfrm rot="2719004">
          <a:off x="2810128" y="3657425"/>
          <a:ext cx="238928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89288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823D3CE-EBBE-4134-9CA2-239B007D58B6}" type="sibTrans" cxnId="{28C680B1-DA44-43C0-B08B-8B23C22D1BE2}">
      <dgm:prSet/>
      <dgm:spPr/>
      <dgm:t>
        <a:bodyPr/>
        <a:lstStyle/>
        <a:p>
          <a:endParaRPr lang="ru-RU"/>
        </a:p>
      </dgm:t>
    </dgm:pt>
    <dgm:pt modelId="{DD607C66-B6B9-4B8E-9FE6-F876623308CA}">
      <dgm:prSet/>
      <dgm:spPr>
        <a:xfrm>
          <a:off x="4844830" y="4987520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УГМРН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2033DF5-AE4F-489C-B06F-164A5649874B}" type="parTrans" cxnId="{49A0E5E5-D8CA-4373-BD77-DBC9A803E16C}">
      <dgm:prSet/>
      <dgm:spPr>
        <a:xfrm rot="3384228">
          <a:off x="2486603" y="4072598"/>
          <a:ext cx="303633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3036339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6E4C912F-0077-49D2-B588-1A4862F52650}" type="sibTrans" cxnId="{49A0E5E5-D8CA-4373-BD77-DBC9A803E16C}">
      <dgm:prSet/>
      <dgm:spPr/>
      <dgm:t>
        <a:bodyPr/>
        <a:lstStyle/>
        <a:p>
          <a:endParaRPr lang="ru-RU"/>
        </a:p>
      </dgm:t>
    </dgm:pt>
    <dgm:pt modelId="{4D29FEB0-ABAA-4BF9-8494-3E8E732D5B71}" type="pres">
      <dgm:prSet presAssocID="{F84B47D9-4969-49FA-A66F-6E5CD5CB678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F7CB5-2677-411C-AD07-4B0A9F05FD4B}" type="pres">
      <dgm:prSet presAssocID="{A1FB8173-33FB-4716-9F1B-0EF72878DB42}" presName="root1" presStyleCnt="0"/>
      <dgm:spPr/>
      <dgm:t>
        <a:bodyPr/>
        <a:lstStyle/>
        <a:p>
          <a:endParaRPr lang="ru-RU"/>
        </a:p>
      </dgm:t>
    </dgm:pt>
    <dgm:pt modelId="{C51B383A-C423-47A3-B7D1-6C1ECAACF4ED}" type="pres">
      <dgm:prSet presAssocID="{A1FB8173-33FB-4716-9F1B-0EF72878DB42}" presName="LevelOneTextNode" presStyleLbl="node0" presStyleIdx="0" presStyleCnt="1" custScaleX="208597" custScaleY="168856" custLinFactNeighborX="-76345" custLinFactNeighborY="-52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F0EF4E-9E14-4631-92B3-F4BAEFEDF7D3}" type="pres">
      <dgm:prSet presAssocID="{A1FB8173-33FB-4716-9F1B-0EF72878DB42}" presName="level2hierChild" presStyleCnt="0"/>
      <dgm:spPr/>
      <dgm:t>
        <a:bodyPr/>
        <a:lstStyle/>
        <a:p>
          <a:endParaRPr lang="ru-RU"/>
        </a:p>
      </dgm:t>
    </dgm:pt>
    <dgm:pt modelId="{080ADD0B-4493-43F4-BDDD-E58CF2E8109F}" type="pres">
      <dgm:prSet presAssocID="{B2184481-DA87-4ABB-99D5-82C5B0897A75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86614FC3-C0C2-4333-9E43-CF1338D629AE}" type="pres">
      <dgm:prSet presAssocID="{B2184481-DA87-4ABB-99D5-82C5B0897A75}" presName="connTx" presStyleLbl="parChTrans1D2" presStyleIdx="0" presStyleCnt="7"/>
      <dgm:spPr/>
      <dgm:t>
        <a:bodyPr/>
        <a:lstStyle/>
        <a:p>
          <a:endParaRPr lang="ru-RU"/>
        </a:p>
      </dgm:t>
    </dgm:pt>
    <dgm:pt modelId="{33E9F1B3-4706-4471-85FA-46D688BB4B88}" type="pres">
      <dgm:prSet presAssocID="{067ABDFC-8643-4680-8360-F4029B32ACB9}" presName="root2" presStyleCnt="0"/>
      <dgm:spPr/>
      <dgm:t>
        <a:bodyPr/>
        <a:lstStyle/>
        <a:p>
          <a:endParaRPr lang="ru-RU"/>
        </a:p>
      </dgm:t>
    </dgm:pt>
    <dgm:pt modelId="{32099BEB-683C-4E6D-84DE-CBE702983682}" type="pres">
      <dgm:prSet presAssocID="{067ABDFC-8643-4680-8360-F4029B32ACB9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ED285-5590-46B8-8973-7A2F8D4A3396}" type="pres">
      <dgm:prSet presAssocID="{067ABDFC-8643-4680-8360-F4029B32ACB9}" presName="level3hierChild" presStyleCnt="0"/>
      <dgm:spPr/>
      <dgm:t>
        <a:bodyPr/>
        <a:lstStyle/>
        <a:p>
          <a:endParaRPr lang="ru-RU"/>
        </a:p>
      </dgm:t>
    </dgm:pt>
    <dgm:pt modelId="{8CFE080B-F214-448C-BA07-09BD79537F5F}" type="pres">
      <dgm:prSet presAssocID="{B43B47D4-2E9F-469F-BF5F-8582CD231317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4B92DF93-18F5-4B1A-9FEA-ED057E292C54}" type="pres">
      <dgm:prSet presAssocID="{B43B47D4-2E9F-469F-BF5F-8582CD231317}" presName="connTx" presStyleLbl="parChTrans1D2" presStyleIdx="1" presStyleCnt="7"/>
      <dgm:spPr/>
      <dgm:t>
        <a:bodyPr/>
        <a:lstStyle/>
        <a:p>
          <a:endParaRPr lang="ru-RU"/>
        </a:p>
      </dgm:t>
    </dgm:pt>
    <dgm:pt modelId="{5D7C23D7-93EA-4CC7-8383-E3BC419238DD}" type="pres">
      <dgm:prSet presAssocID="{091DC673-B62E-49DF-9F67-47B382B6C178}" presName="root2" presStyleCnt="0"/>
      <dgm:spPr/>
      <dgm:t>
        <a:bodyPr/>
        <a:lstStyle/>
        <a:p>
          <a:endParaRPr lang="ru-RU"/>
        </a:p>
      </dgm:t>
    </dgm:pt>
    <dgm:pt modelId="{675AFF90-8024-4D33-8D42-1F4B18446432}" type="pres">
      <dgm:prSet presAssocID="{091DC673-B62E-49DF-9F67-47B382B6C178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56A23-793A-4634-94FD-09611C0D6993}" type="pres">
      <dgm:prSet presAssocID="{091DC673-B62E-49DF-9F67-47B382B6C178}" presName="level3hierChild" presStyleCnt="0"/>
      <dgm:spPr/>
      <dgm:t>
        <a:bodyPr/>
        <a:lstStyle/>
        <a:p>
          <a:endParaRPr lang="ru-RU"/>
        </a:p>
      </dgm:t>
    </dgm:pt>
    <dgm:pt modelId="{F97E9E85-CE94-4BAC-80BA-679D8811F9D4}" type="pres">
      <dgm:prSet presAssocID="{5A7C6207-3F40-408C-BF35-75C0988FD5BB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D066532A-15B1-4697-A1A9-F7A7F09A2550}" type="pres">
      <dgm:prSet presAssocID="{5A7C6207-3F40-408C-BF35-75C0988FD5BB}" presName="connTx" presStyleLbl="parChTrans1D2" presStyleIdx="2" presStyleCnt="7"/>
      <dgm:spPr/>
      <dgm:t>
        <a:bodyPr/>
        <a:lstStyle/>
        <a:p>
          <a:endParaRPr lang="ru-RU"/>
        </a:p>
      </dgm:t>
    </dgm:pt>
    <dgm:pt modelId="{7BA7B465-1E11-4FFF-B726-90368C29A481}" type="pres">
      <dgm:prSet presAssocID="{45568908-9510-4936-880A-267A301DD441}" presName="root2" presStyleCnt="0"/>
      <dgm:spPr/>
      <dgm:t>
        <a:bodyPr/>
        <a:lstStyle/>
        <a:p>
          <a:endParaRPr lang="ru-RU"/>
        </a:p>
      </dgm:t>
    </dgm:pt>
    <dgm:pt modelId="{3D1D09AE-2EE0-43D6-B59C-2A854115EAFB}" type="pres">
      <dgm:prSet presAssocID="{45568908-9510-4936-880A-267A301DD441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52532F-F2F7-4FA6-A1A5-7C481382E761}" type="pres">
      <dgm:prSet presAssocID="{45568908-9510-4936-880A-267A301DD441}" presName="level3hierChild" presStyleCnt="0"/>
      <dgm:spPr/>
      <dgm:t>
        <a:bodyPr/>
        <a:lstStyle/>
        <a:p>
          <a:endParaRPr lang="ru-RU"/>
        </a:p>
      </dgm:t>
    </dgm:pt>
    <dgm:pt modelId="{DCD3122C-53E1-40F7-9F20-E1D1E36BAEF1}" type="pres">
      <dgm:prSet presAssocID="{DF10D6C8-3112-4557-BAC8-5BBB68D46AFF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B8F9DC2C-6EA5-4B51-9127-A776628D31F1}" type="pres">
      <dgm:prSet presAssocID="{DF10D6C8-3112-4557-BAC8-5BBB68D46AFF}" presName="connTx" presStyleLbl="parChTrans1D2" presStyleIdx="3" presStyleCnt="7"/>
      <dgm:spPr/>
      <dgm:t>
        <a:bodyPr/>
        <a:lstStyle/>
        <a:p>
          <a:endParaRPr lang="ru-RU"/>
        </a:p>
      </dgm:t>
    </dgm:pt>
    <dgm:pt modelId="{07AC41F2-DDD2-4FE0-AE35-0CA5E846EFD3}" type="pres">
      <dgm:prSet presAssocID="{B6A91038-AC15-4CF5-A05B-3724FC428463}" presName="root2" presStyleCnt="0"/>
      <dgm:spPr/>
      <dgm:t>
        <a:bodyPr/>
        <a:lstStyle/>
        <a:p>
          <a:endParaRPr lang="ru-RU"/>
        </a:p>
      </dgm:t>
    </dgm:pt>
    <dgm:pt modelId="{5F8C1E0E-082E-4F30-8F9E-AD674AA4EFBE}" type="pres">
      <dgm:prSet presAssocID="{B6A91038-AC15-4CF5-A05B-3724FC428463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268C08-332A-4F2C-BF12-B98928461795}" type="pres">
      <dgm:prSet presAssocID="{B6A91038-AC15-4CF5-A05B-3724FC428463}" presName="level3hierChild" presStyleCnt="0"/>
      <dgm:spPr/>
      <dgm:t>
        <a:bodyPr/>
        <a:lstStyle/>
        <a:p>
          <a:endParaRPr lang="ru-RU"/>
        </a:p>
      </dgm:t>
    </dgm:pt>
    <dgm:pt modelId="{2AE9BE6B-BEB6-4EF7-92FD-428CD824273C}" type="pres">
      <dgm:prSet presAssocID="{6850F705-88C0-4CF6-87DC-F5C9C2F6A44D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DB764B5C-C069-4E17-98A5-EA2348AD3CF7}" type="pres">
      <dgm:prSet presAssocID="{6850F705-88C0-4CF6-87DC-F5C9C2F6A44D}" presName="connTx" presStyleLbl="parChTrans1D2" presStyleIdx="4" presStyleCnt="7"/>
      <dgm:spPr/>
      <dgm:t>
        <a:bodyPr/>
        <a:lstStyle/>
        <a:p>
          <a:endParaRPr lang="ru-RU"/>
        </a:p>
      </dgm:t>
    </dgm:pt>
    <dgm:pt modelId="{B51FBE0A-629E-45C0-9B1A-814186DACAB4}" type="pres">
      <dgm:prSet presAssocID="{81595371-BFEB-4116-ADF6-00C1DADE4EB3}" presName="root2" presStyleCnt="0"/>
      <dgm:spPr/>
      <dgm:t>
        <a:bodyPr/>
        <a:lstStyle/>
        <a:p>
          <a:endParaRPr lang="ru-RU"/>
        </a:p>
      </dgm:t>
    </dgm:pt>
    <dgm:pt modelId="{8092FF72-447D-4087-86AD-AE3584C9D546}" type="pres">
      <dgm:prSet presAssocID="{81595371-BFEB-4116-ADF6-00C1DADE4EB3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C36287-759D-46B7-8A1F-9BA4F18A5C2E}" type="pres">
      <dgm:prSet presAssocID="{81595371-BFEB-4116-ADF6-00C1DADE4EB3}" presName="level3hierChild" presStyleCnt="0"/>
      <dgm:spPr/>
      <dgm:t>
        <a:bodyPr/>
        <a:lstStyle/>
        <a:p>
          <a:endParaRPr lang="ru-RU"/>
        </a:p>
      </dgm:t>
    </dgm:pt>
    <dgm:pt modelId="{B4D35279-7F75-4379-831E-C0F16EF8ED2A}" type="pres">
      <dgm:prSet presAssocID="{B5247A67-AC95-44C3-85F4-B08087B946DE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38D5E77D-1ADF-47CE-A098-C449FC206610}" type="pres">
      <dgm:prSet presAssocID="{B5247A67-AC95-44C3-85F4-B08087B946DE}" presName="connTx" presStyleLbl="parChTrans1D2" presStyleIdx="5" presStyleCnt="7"/>
      <dgm:spPr/>
      <dgm:t>
        <a:bodyPr/>
        <a:lstStyle/>
        <a:p>
          <a:endParaRPr lang="ru-RU"/>
        </a:p>
      </dgm:t>
    </dgm:pt>
    <dgm:pt modelId="{0C689762-9A28-4BBA-94E8-520D24C30541}" type="pres">
      <dgm:prSet presAssocID="{1BB7E761-B9CD-4F84-B987-0594B5C2CA2F}" presName="root2" presStyleCnt="0"/>
      <dgm:spPr/>
      <dgm:t>
        <a:bodyPr/>
        <a:lstStyle/>
        <a:p>
          <a:endParaRPr lang="ru-RU"/>
        </a:p>
      </dgm:t>
    </dgm:pt>
    <dgm:pt modelId="{E4188416-DD21-4891-9089-86DEEFAF552A}" type="pres">
      <dgm:prSet presAssocID="{1BB7E761-B9CD-4F84-B987-0594B5C2CA2F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649E88-8536-40A5-AB1E-B9D917DF1274}" type="pres">
      <dgm:prSet presAssocID="{1BB7E761-B9CD-4F84-B987-0594B5C2CA2F}" presName="level3hierChild" presStyleCnt="0"/>
      <dgm:spPr/>
      <dgm:t>
        <a:bodyPr/>
        <a:lstStyle/>
        <a:p>
          <a:endParaRPr lang="ru-RU"/>
        </a:p>
      </dgm:t>
    </dgm:pt>
    <dgm:pt modelId="{4172D7F9-2B1D-45CF-A219-5713AEF62C22}" type="pres">
      <dgm:prSet presAssocID="{62033DF5-AE4F-489C-B06F-164A5649874B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07BAF38A-91C5-486C-A79B-DB622BF92FF7}" type="pres">
      <dgm:prSet presAssocID="{62033DF5-AE4F-489C-B06F-164A5649874B}" presName="connTx" presStyleLbl="parChTrans1D2" presStyleIdx="6" presStyleCnt="7"/>
      <dgm:spPr/>
      <dgm:t>
        <a:bodyPr/>
        <a:lstStyle/>
        <a:p>
          <a:endParaRPr lang="ru-RU"/>
        </a:p>
      </dgm:t>
    </dgm:pt>
    <dgm:pt modelId="{95F7B5FC-F7DD-4852-8243-8DE9E1972B65}" type="pres">
      <dgm:prSet presAssocID="{DD607C66-B6B9-4B8E-9FE6-F876623308CA}" presName="root2" presStyleCnt="0"/>
      <dgm:spPr/>
      <dgm:t>
        <a:bodyPr/>
        <a:lstStyle/>
        <a:p>
          <a:endParaRPr lang="ru-RU"/>
        </a:p>
      </dgm:t>
    </dgm:pt>
    <dgm:pt modelId="{E70A2480-1340-445D-B546-98C6EA230CC3}" type="pres">
      <dgm:prSet presAssocID="{DD607C66-B6B9-4B8E-9FE6-F876623308CA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CB10F8-9D7E-44D9-8697-F5E59A68BF15}" type="pres">
      <dgm:prSet presAssocID="{DD607C66-B6B9-4B8E-9FE6-F876623308CA}" presName="level3hierChild" presStyleCnt="0"/>
      <dgm:spPr/>
      <dgm:t>
        <a:bodyPr/>
        <a:lstStyle/>
        <a:p>
          <a:endParaRPr lang="ru-RU"/>
        </a:p>
      </dgm:t>
    </dgm:pt>
  </dgm:ptLst>
  <dgm:cxnLst>
    <dgm:cxn modelId="{2B090F1D-9E77-4112-87AB-4A52B68AEEF8}" type="presOf" srcId="{A1FB8173-33FB-4716-9F1B-0EF72878DB42}" destId="{C51B383A-C423-47A3-B7D1-6C1ECAACF4ED}" srcOrd="0" destOrd="0" presId="urn:microsoft.com/office/officeart/2005/8/layout/hierarchy2"/>
    <dgm:cxn modelId="{A6CE4D07-3C40-4405-AF46-273281F1856D}" type="presOf" srcId="{DF10D6C8-3112-4557-BAC8-5BBB68D46AFF}" destId="{B8F9DC2C-6EA5-4B51-9127-A776628D31F1}" srcOrd="1" destOrd="0" presId="urn:microsoft.com/office/officeart/2005/8/layout/hierarchy2"/>
    <dgm:cxn modelId="{28C680B1-DA44-43C0-B08B-8B23C22D1BE2}" srcId="{A1FB8173-33FB-4716-9F1B-0EF72878DB42}" destId="{1BB7E761-B9CD-4F84-B987-0594B5C2CA2F}" srcOrd="5" destOrd="0" parTransId="{B5247A67-AC95-44C3-85F4-B08087B946DE}" sibTransId="{4823D3CE-EBBE-4134-9CA2-239B007D58B6}"/>
    <dgm:cxn modelId="{39913B74-C6D9-4D97-A4AB-ECF4B36563F1}" type="presOf" srcId="{067ABDFC-8643-4680-8360-F4029B32ACB9}" destId="{32099BEB-683C-4E6D-84DE-CBE702983682}" srcOrd="0" destOrd="0" presId="urn:microsoft.com/office/officeart/2005/8/layout/hierarchy2"/>
    <dgm:cxn modelId="{D39B9CC0-1743-48CE-A9F5-B9086640D9F2}" type="presOf" srcId="{DD607C66-B6B9-4B8E-9FE6-F876623308CA}" destId="{E70A2480-1340-445D-B546-98C6EA230CC3}" srcOrd="0" destOrd="0" presId="urn:microsoft.com/office/officeart/2005/8/layout/hierarchy2"/>
    <dgm:cxn modelId="{4DFDB923-8581-485D-9903-D8E70FFD6F95}" type="presOf" srcId="{1BB7E761-B9CD-4F84-B987-0594B5C2CA2F}" destId="{E4188416-DD21-4891-9089-86DEEFAF552A}" srcOrd="0" destOrd="0" presId="urn:microsoft.com/office/officeart/2005/8/layout/hierarchy2"/>
    <dgm:cxn modelId="{903242AD-6786-499B-963C-A71B48771DD1}" type="presOf" srcId="{6850F705-88C0-4CF6-87DC-F5C9C2F6A44D}" destId="{2AE9BE6B-BEB6-4EF7-92FD-428CD824273C}" srcOrd="0" destOrd="0" presId="urn:microsoft.com/office/officeart/2005/8/layout/hierarchy2"/>
    <dgm:cxn modelId="{98E1A90B-D055-4F42-B6EB-E93EB3E52E4B}" srcId="{F84B47D9-4969-49FA-A66F-6E5CD5CB6789}" destId="{A1FB8173-33FB-4716-9F1B-0EF72878DB42}" srcOrd="0" destOrd="0" parTransId="{EBB46181-14B1-4500-A439-4DE6AB15E59E}" sibTransId="{E751090C-D7AE-4D25-A29F-0949C0EAB314}"/>
    <dgm:cxn modelId="{01B6BEBA-2877-4133-B04E-5013E18855D4}" srcId="{A1FB8173-33FB-4716-9F1B-0EF72878DB42}" destId="{067ABDFC-8643-4680-8360-F4029B32ACB9}" srcOrd="0" destOrd="0" parTransId="{B2184481-DA87-4ABB-99D5-82C5B0897A75}" sibTransId="{3711CCD4-0A8F-4DCA-8295-110C7209CAC9}"/>
    <dgm:cxn modelId="{C23723E7-EEB5-4E6D-AACA-152D29C088C6}" srcId="{A1FB8173-33FB-4716-9F1B-0EF72878DB42}" destId="{B6A91038-AC15-4CF5-A05B-3724FC428463}" srcOrd="3" destOrd="0" parTransId="{DF10D6C8-3112-4557-BAC8-5BBB68D46AFF}" sibTransId="{A950DB9A-C143-47EA-B494-17BCEAB5D38B}"/>
    <dgm:cxn modelId="{330712F4-CDDC-48DC-9164-790909988F16}" type="presOf" srcId="{B43B47D4-2E9F-469F-BF5F-8582CD231317}" destId="{8CFE080B-F214-448C-BA07-09BD79537F5F}" srcOrd="0" destOrd="0" presId="urn:microsoft.com/office/officeart/2005/8/layout/hierarchy2"/>
    <dgm:cxn modelId="{49A0E5E5-D8CA-4373-BD77-DBC9A803E16C}" srcId="{A1FB8173-33FB-4716-9F1B-0EF72878DB42}" destId="{DD607C66-B6B9-4B8E-9FE6-F876623308CA}" srcOrd="6" destOrd="0" parTransId="{62033DF5-AE4F-489C-B06F-164A5649874B}" sibTransId="{6E4C912F-0077-49D2-B588-1A4862F52650}"/>
    <dgm:cxn modelId="{70DC7C6A-52B4-4B8C-BD1D-A4E685BFEF62}" type="presOf" srcId="{81595371-BFEB-4116-ADF6-00C1DADE4EB3}" destId="{8092FF72-447D-4087-86AD-AE3584C9D546}" srcOrd="0" destOrd="0" presId="urn:microsoft.com/office/officeart/2005/8/layout/hierarchy2"/>
    <dgm:cxn modelId="{5FEBEFDF-1990-4871-9251-D29F6C4C5BC2}" type="presOf" srcId="{F84B47D9-4969-49FA-A66F-6E5CD5CB6789}" destId="{4D29FEB0-ABAA-4BF9-8494-3E8E732D5B71}" srcOrd="0" destOrd="0" presId="urn:microsoft.com/office/officeart/2005/8/layout/hierarchy2"/>
    <dgm:cxn modelId="{D9DCE59B-8653-4534-AF57-0FD9F3A48B98}" type="presOf" srcId="{B5247A67-AC95-44C3-85F4-B08087B946DE}" destId="{B4D35279-7F75-4379-831E-C0F16EF8ED2A}" srcOrd="0" destOrd="0" presId="urn:microsoft.com/office/officeart/2005/8/layout/hierarchy2"/>
    <dgm:cxn modelId="{7868405B-0D9B-4B95-BF2A-E34CB15E56C0}" type="presOf" srcId="{B5247A67-AC95-44C3-85F4-B08087B946DE}" destId="{38D5E77D-1ADF-47CE-A098-C449FC206610}" srcOrd="1" destOrd="0" presId="urn:microsoft.com/office/officeart/2005/8/layout/hierarchy2"/>
    <dgm:cxn modelId="{5175343E-E4A9-42B8-AA18-9CFC19A882C9}" type="presOf" srcId="{62033DF5-AE4F-489C-B06F-164A5649874B}" destId="{4172D7F9-2B1D-45CF-A219-5713AEF62C22}" srcOrd="0" destOrd="0" presId="urn:microsoft.com/office/officeart/2005/8/layout/hierarchy2"/>
    <dgm:cxn modelId="{90634730-4678-43F7-8711-582A0424EC85}" type="presOf" srcId="{45568908-9510-4936-880A-267A301DD441}" destId="{3D1D09AE-2EE0-43D6-B59C-2A854115EAFB}" srcOrd="0" destOrd="0" presId="urn:microsoft.com/office/officeart/2005/8/layout/hierarchy2"/>
    <dgm:cxn modelId="{9F20950A-A782-41AB-BA54-F600E857C1E3}" type="presOf" srcId="{091DC673-B62E-49DF-9F67-47B382B6C178}" destId="{675AFF90-8024-4D33-8D42-1F4B18446432}" srcOrd="0" destOrd="0" presId="urn:microsoft.com/office/officeart/2005/8/layout/hierarchy2"/>
    <dgm:cxn modelId="{118C7AD3-A83C-4379-946F-77950D792A66}" type="presOf" srcId="{5A7C6207-3F40-408C-BF35-75C0988FD5BB}" destId="{D066532A-15B1-4697-A1A9-F7A7F09A2550}" srcOrd="1" destOrd="0" presId="urn:microsoft.com/office/officeart/2005/8/layout/hierarchy2"/>
    <dgm:cxn modelId="{B0B0B1E7-9800-4A79-B6F7-6A7A04B757A8}" type="presOf" srcId="{DF10D6C8-3112-4557-BAC8-5BBB68D46AFF}" destId="{DCD3122C-53E1-40F7-9F20-E1D1E36BAEF1}" srcOrd="0" destOrd="0" presId="urn:microsoft.com/office/officeart/2005/8/layout/hierarchy2"/>
    <dgm:cxn modelId="{374D5A46-91E4-4563-93DE-400CAA74D0FD}" srcId="{A1FB8173-33FB-4716-9F1B-0EF72878DB42}" destId="{45568908-9510-4936-880A-267A301DD441}" srcOrd="2" destOrd="0" parTransId="{5A7C6207-3F40-408C-BF35-75C0988FD5BB}" sibTransId="{82BFD889-37DF-4FB3-B676-EB803468A3E1}"/>
    <dgm:cxn modelId="{C13BA90D-5139-49DA-BF84-84F33EC474A4}" type="presOf" srcId="{B43B47D4-2E9F-469F-BF5F-8582CD231317}" destId="{4B92DF93-18F5-4B1A-9FEA-ED057E292C54}" srcOrd="1" destOrd="0" presId="urn:microsoft.com/office/officeart/2005/8/layout/hierarchy2"/>
    <dgm:cxn modelId="{A3A6056B-ABA3-487A-A732-AD0BA086ED03}" type="presOf" srcId="{B6A91038-AC15-4CF5-A05B-3724FC428463}" destId="{5F8C1E0E-082E-4F30-8F9E-AD674AA4EFBE}" srcOrd="0" destOrd="0" presId="urn:microsoft.com/office/officeart/2005/8/layout/hierarchy2"/>
    <dgm:cxn modelId="{AB05069D-2669-43BB-97B2-1896D224CF3D}" type="presOf" srcId="{B2184481-DA87-4ABB-99D5-82C5B0897A75}" destId="{86614FC3-C0C2-4333-9E43-CF1338D629AE}" srcOrd="1" destOrd="0" presId="urn:microsoft.com/office/officeart/2005/8/layout/hierarchy2"/>
    <dgm:cxn modelId="{739CFAC9-8CF6-45F7-9D45-B75BFECA9253}" srcId="{A1FB8173-33FB-4716-9F1B-0EF72878DB42}" destId="{091DC673-B62E-49DF-9F67-47B382B6C178}" srcOrd="1" destOrd="0" parTransId="{B43B47D4-2E9F-469F-BF5F-8582CD231317}" sibTransId="{6EA72663-8244-4844-BC37-A32657FC86DE}"/>
    <dgm:cxn modelId="{1CCB869D-AEEF-41F7-8AFB-6228A17FDB35}" type="presOf" srcId="{5A7C6207-3F40-408C-BF35-75C0988FD5BB}" destId="{F97E9E85-CE94-4BAC-80BA-679D8811F9D4}" srcOrd="0" destOrd="0" presId="urn:microsoft.com/office/officeart/2005/8/layout/hierarchy2"/>
    <dgm:cxn modelId="{C56376A0-466A-443E-A68E-BD87D11A0139}" srcId="{A1FB8173-33FB-4716-9F1B-0EF72878DB42}" destId="{81595371-BFEB-4116-ADF6-00C1DADE4EB3}" srcOrd="4" destOrd="0" parTransId="{6850F705-88C0-4CF6-87DC-F5C9C2F6A44D}" sibTransId="{1ECEF5D0-13BF-4202-B961-3B26468430B4}"/>
    <dgm:cxn modelId="{28C7AEF3-B7B6-408F-8F03-087AEBB097E1}" type="presOf" srcId="{6850F705-88C0-4CF6-87DC-F5C9C2F6A44D}" destId="{DB764B5C-C069-4E17-98A5-EA2348AD3CF7}" srcOrd="1" destOrd="0" presId="urn:microsoft.com/office/officeart/2005/8/layout/hierarchy2"/>
    <dgm:cxn modelId="{9924393D-D2AC-4F68-8F6C-1E6041F00DF2}" type="presOf" srcId="{B2184481-DA87-4ABB-99D5-82C5B0897A75}" destId="{080ADD0B-4493-43F4-BDDD-E58CF2E8109F}" srcOrd="0" destOrd="0" presId="urn:microsoft.com/office/officeart/2005/8/layout/hierarchy2"/>
    <dgm:cxn modelId="{D41D1B56-CEC2-48C7-B994-B41AA233DE7A}" type="presOf" srcId="{62033DF5-AE4F-489C-B06F-164A5649874B}" destId="{07BAF38A-91C5-486C-A79B-DB622BF92FF7}" srcOrd="1" destOrd="0" presId="urn:microsoft.com/office/officeart/2005/8/layout/hierarchy2"/>
    <dgm:cxn modelId="{3A572A11-6851-44FC-8A8F-4D9D3BC79382}" type="presParOf" srcId="{4D29FEB0-ABAA-4BF9-8494-3E8E732D5B71}" destId="{EE5F7CB5-2677-411C-AD07-4B0A9F05FD4B}" srcOrd="0" destOrd="0" presId="urn:microsoft.com/office/officeart/2005/8/layout/hierarchy2"/>
    <dgm:cxn modelId="{142A2FFF-64B0-4E6A-B888-9340EC44F9CC}" type="presParOf" srcId="{EE5F7CB5-2677-411C-AD07-4B0A9F05FD4B}" destId="{C51B383A-C423-47A3-B7D1-6C1ECAACF4ED}" srcOrd="0" destOrd="0" presId="urn:microsoft.com/office/officeart/2005/8/layout/hierarchy2"/>
    <dgm:cxn modelId="{6BF04B67-BFF1-400E-9B56-B471E9C97088}" type="presParOf" srcId="{EE5F7CB5-2677-411C-AD07-4B0A9F05FD4B}" destId="{92F0EF4E-9E14-4631-92B3-F4BAEFEDF7D3}" srcOrd="1" destOrd="0" presId="urn:microsoft.com/office/officeart/2005/8/layout/hierarchy2"/>
    <dgm:cxn modelId="{0D7285E4-3E6F-44A5-9F7B-9F77C8B0416C}" type="presParOf" srcId="{92F0EF4E-9E14-4631-92B3-F4BAEFEDF7D3}" destId="{080ADD0B-4493-43F4-BDDD-E58CF2E8109F}" srcOrd="0" destOrd="0" presId="urn:microsoft.com/office/officeart/2005/8/layout/hierarchy2"/>
    <dgm:cxn modelId="{4D13DC83-947C-45B2-90C6-25071F2A6C85}" type="presParOf" srcId="{080ADD0B-4493-43F4-BDDD-E58CF2E8109F}" destId="{86614FC3-C0C2-4333-9E43-CF1338D629AE}" srcOrd="0" destOrd="0" presId="urn:microsoft.com/office/officeart/2005/8/layout/hierarchy2"/>
    <dgm:cxn modelId="{ECBA2D37-E83E-45B0-BF27-23A7C476E70B}" type="presParOf" srcId="{92F0EF4E-9E14-4631-92B3-F4BAEFEDF7D3}" destId="{33E9F1B3-4706-4471-85FA-46D688BB4B88}" srcOrd="1" destOrd="0" presId="urn:microsoft.com/office/officeart/2005/8/layout/hierarchy2"/>
    <dgm:cxn modelId="{5FB46DA6-D91B-401E-8BF6-41D794174987}" type="presParOf" srcId="{33E9F1B3-4706-4471-85FA-46D688BB4B88}" destId="{32099BEB-683C-4E6D-84DE-CBE702983682}" srcOrd="0" destOrd="0" presId="urn:microsoft.com/office/officeart/2005/8/layout/hierarchy2"/>
    <dgm:cxn modelId="{E8A936D2-BA2C-4636-9520-D8F267C3ABF2}" type="presParOf" srcId="{33E9F1B3-4706-4471-85FA-46D688BB4B88}" destId="{27FED285-5590-46B8-8973-7A2F8D4A3396}" srcOrd="1" destOrd="0" presId="urn:microsoft.com/office/officeart/2005/8/layout/hierarchy2"/>
    <dgm:cxn modelId="{9BB9E91E-5068-441F-A392-60380D3A9077}" type="presParOf" srcId="{92F0EF4E-9E14-4631-92B3-F4BAEFEDF7D3}" destId="{8CFE080B-F214-448C-BA07-09BD79537F5F}" srcOrd="2" destOrd="0" presId="urn:microsoft.com/office/officeart/2005/8/layout/hierarchy2"/>
    <dgm:cxn modelId="{18C750FF-ED8D-4FCD-94B6-20755AFE1ABF}" type="presParOf" srcId="{8CFE080B-F214-448C-BA07-09BD79537F5F}" destId="{4B92DF93-18F5-4B1A-9FEA-ED057E292C54}" srcOrd="0" destOrd="0" presId="urn:microsoft.com/office/officeart/2005/8/layout/hierarchy2"/>
    <dgm:cxn modelId="{F66201E1-601E-49B0-B605-F0278029818C}" type="presParOf" srcId="{92F0EF4E-9E14-4631-92B3-F4BAEFEDF7D3}" destId="{5D7C23D7-93EA-4CC7-8383-E3BC419238DD}" srcOrd="3" destOrd="0" presId="urn:microsoft.com/office/officeart/2005/8/layout/hierarchy2"/>
    <dgm:cxn modelId="{A6C3A2EE-7E7B-49EE-B4A7-87C0FB9BAB7D}" type="presParOf" srcId="{5D7C23D7-93EA-4CC7-8383-E3BC419238DD}" destId="{675AFF90-8024-4D33-8D42-1F4B18446432}" srcOrd="0" destOrd="0" presId="urn:microsoft.com/office/officeart/2005/8/layout/hierarchy2"/>
    <dgm:cxn modelId="{DE63886D-C4EA-4B0C-94E5-FFDCAC3E479D}" type="presParOf" srcId="{5D7C23D7-93EA-4CC7-8383-E3BC419238DD}" destId="{7BD56A23-793A-4634-94FD-09611C0D6993}" srcOrd="1" destOrd="0" presId="urn:microsoft.com/office/officeart/2005/8/layout/hierarchy2"/>
    <dgm:cxn modelId="{9B631ACA-F251-4EE7-9CFC-DE543119158E}" type="presParOf" srcId="{92F0EF4E-9E14-4631-92B3-F4BAEFEDF7D3}" destId="{F97E9E85-CE94-4BAC-80BA-679D8811F9D4}" srcOrd="4" destOrd="0" presId="urn:microsoft.com/office/officeart/2005/8/layout/hierarchy2"/>
    <dgm:cxn modelId="{3DFD4F69-019E-4A33-B35B-88D714B80E31}" type="presParOf" srcId="{F97E9E85-CE94-4BAC-80BA-679D8811F9D4}" destId="{D066532A-15B1-4697-A1A9-F7A7F09A2550}" srcOrd="0" destOrd="0" presId="urn:microsoft.com/office/officeart/2005/8/layout/hierarchy2"/>
    <dgm:cxn modelId="{9399B068-F53D-4E7B-ACF9-D59CB1117CED}" type="presParOf" srcId="{92F0EF4E-9E14-4631-92B3-F4BAEFEDF7D3}" destId="{7BA7B465-1E11-4FFF-B726-90368C29A481}" srcOrd="5" destOrd="0" presId="urn:microsoft.com/office/officeart/2005/8/layout/hierarchy2"/>
    <dgm:cxn modelId="{D7E98BC8-008F-4AC3-851C-428259F732B0}" type="presParOf" srcId="{7BA7B465-1E11-4FFF-B726-90368C29A481}" destId="{3D1D09AE-2EE0-43D6-B59C-2A854115EAFB}" srcOrd="0" destOrd="0" presId="urn:microsoft.com/office/officeart/2005/8/layout/hierarchy2"/>
    <dgm:cxn modelId="{F05045FE-00C4-4E8C-85BD-CB18B002EF90}" type="presParOf" srcId="{7BA7B465-1E11-4FFF-B726-90368C29A481}" destId="{E352532F-F2F7-4FA6-A1A5-7C481382E761}" srcOrd="1" destOrd="0" presId="urn:microsoft.com/office/officeart/2005/8/layout/hierarchy2"/>
    <dgm:cxn modelId="{176BC20B-477E-4871-93D8-DB11039C91A4}" type="presParOf" srcId="{92F0EF4E-9E14-4631-92B3-F4BAEFEDF7D3}" destId="{DCD3122C-53E1-40F7-9F20-E1D1E36BAEF1}" srcOrd="6" destOrd="0" presId="urn:microsoft.com/office/officeart/2005/8/layout/hierarchy2"/>
    <dgm:cxn modelId="{A8C74997-3DEA-42DD-BDCD-6163521A32CA}" type="presParOf" srcId="{DCD3122C-53E1-40F7-9F20-E1D1E36BAEF1}" destId="{B8F9DC2C-6EA5-4B51-9127-A776628D31F1}" srcOrd="0" destOrd="0" presId="urn:microsoft.com/office/officeart/2005/8/layout/hierarchy2"/>
    <dgm:cxn modelId="{F42627CF-A4F9-47E8-AC7A-29AA238B9A3C}" type="presParOf" srcId="{92F0EF4E-9E14-4631-92B3-F4BAEFEDF7D3}" destId="{07AC41F2-DDD2-4FE0-AE35-0CA5E846EFD3}" srcOrd="7" destOrd="0" presId="urn:microsoft.com/office/officeart/2005/8/layout/hierarchy2"/>
    <dgm:cxn modelId="{F20F8116-AD7A-4708-BDF8-0DA60FE80696}" type="presParOf" srcId="{07AC41F2-DDD2-4FE0-AE35-0CA5E846EFD3}" destId="{5F8C1E0E-082E-4F30-8F9E-AD674AA4EFBE}" srcOrd="0" destOrd="0" presId="urn:microsoft.com/office/officeart/2005/8/layout/hierarchy2"/>
    <dgm:cxn modelId="{3B7EAC67-F3B8-4941-90EB-75E2B5B2EFDD}" type="presParOf" srcId="{07AC41F2-DDD2-4FE0-AE35-0CA5E846EFD3}" destId="{26268C08-332A-4F2C-BF12-B98928461795}" srcOrd="1" destOrd="0" presId="urn:microsoft.com/office/officeart/2005/8/layout/hierarchy2"/>
    <dgm:cxn modelId="{1A731DD8-F8F7-4944-A50F-BDA3B0D784A4}" type="presParOf" srcId="{92F0EF4E-9E14-4631-92B3-F4BAEFEDF7D3}" destId="{2AE9BE6B-BEB6-4EF7-92FD-428CD824273C}" srcOrd="8" destOrd="0" presId="urn:microsoft.com/office/officeart/2005/8/layout/hierarchy2"/>
    <dgm:cxn modelId="{E9C11274-8BE6-44F6-AE36-6DD1B1931A2C}" type="presParOf" srcId="{2AE9BE6B-BEB6-4EF7-92FD-428CD824273C}" destId="{DB764B5C-C069-4E17-98A5-EA2348AD3CF7}" srcOrd="0" destOrd="0" presId="urn:microsoft.com/office/officeart/2005/8/layout/hierarchy2"/>
    <dgm:cxn modelId="{3D834354-9F7E-4F67-BBA0-FDD8D2AC49B8}" type="presParOf" srcId="{92F0EF4E-9E14-4631-92B3-F4BAEFEDF7D3}" destId="{B51FBE0A-629E-45C0-9B1A-814186DACAB4}" srcOrd="9" destOrd="0" presId="urn:microsoft.com/office/officeart/2005/8/layout/hierarchy2"/>
    <dgm:cxn modelId="{B3744D3D-A954-4855-BF75-C08C7923BA06}" type="presParOf" srcId="{B51FBE0A-629E-45C0-9B1A-814186DACAB4}" destId="{8092FF72-447D-4087-86AD-AE3584C9D546}" srcOrd="0" destOrd="0" presId="urn:microsoft.com/office/officeart/2005/8/layout/hierarchy2"/>
    <dgm:cxn modelId="{F34C9B2F-4BBA-48E6-8407-9387830F3EB0}" type="presParOf" srcId="{B51FBE0A-629E-45C0-9B1A-814186DACAB4}" destId="{FDC36287-759D-46B7-8A1F-9BA4F18A5C2E}" srcOrd="1" destOrd="0" presId="urn:microsoft.com/office/officeart/2005/8/layout/hierarchy2"/>
    <dgm:cxn modelId="{D3426F68-48DE-42F7-BC1A-8D2CBD6C5799}" type="presParOf" srcId="{92F0EF4E-9E14-4631-92B3-F4BAEFEDF7D3}" destId="{B4D35279-7F75-4379-831E-C0F16EF8ED2A}" srcOrd="10" destOrd="0" presId="urn:microsoft.com/office/officeart/2005/8/layout/hierarchy2"/>
    <dgm:cxn modelId="{42EB8965-129D-41E8-926C-327AD7F917B7}" type="presParOf" srcId="{B4D35279-7F75-4379-831E-C0F16EF8ED2A}" destId="{38D5E77D-1ADF-47CE-A098-C449FC206610}" srcOrd="0" destOrd="0" presId="urn:microsoft.com/office/officeart/2005/8/layout/hierarchy2"/>
    <dgm:cxn modelId="{96E0144B-8397-485D-814F-90CFAB4EFE05}" type="presParOf" srcId="{92F0EF4E-9E14-4631-92B3-F4BAEFEDF7D3}" destId="{0C689762-9A28-4BBA-94E8-520D24C30541}" srcOrd="11" destOrd="0" presId="urn:microsoft.com/office/officeart/2005/8/layout/hierarchy2"/>
    <dgm:cxn modelId="{ECBC90E2-4E1A-42A7-8C82-6F9F45192F2C}" type="presParOf" srcId="{0C689762-9A28-4BBA-94E8-520D24C30541}" destId="{E4188416-DD21-4891-9089-86DEEFAF552A}" srcOrd="0" destOrd="0" presId="urn:microsoft.com/office/officeart/2005/8/layout/hierarchy2"/>
    <dgm:cxn modelId="{1DD491F5-2DBF-4A5C-A5E8-699E3EE7A950}" type="presParOf" srcId="{0C689762-9A28-4BBA-94E8-520D24C30541}" destId="{E5649E88-8536-40A5-AB1E-B9D917DF1274}" srcOrd="1" destOrd="0" presId="urn:microsoft.com/office/officeart/2005/8/layout/hierarchy2"/>
    <dgm:cxn modelId="{52348FCE-CA92-4843-9385-46D4F0045FE8}" type="presParOf" srcId="{92F0EF4E-9E14-4631-92B3-F4BAEFEDF7D3}" destId="{4172D7F9-2B1D-45CF-A219-5713AEF62C22}" srcOrd="12" destOrd="0" presId="urn:microsoft.com/office/officeart/2005/8/layout/hierarchy2"/>
    <dgm:cxn modelId="{5D242EA8-501D-44FC-8A00-304F97BB464C}" type="presParOf" srcId="{4172D7F9-2B1D-45CF-A219-5713AEF62C22}" destId="{07BAF38A-91C5-486C-A79B-DB622BF92FF7}" srcOrd="0" destOrd="0" presId="urn:microsoft.com/office/officeart/2005/8/layout/hierarchy2"/>
    <dgm:cxn modelId="{2D8DD8AB-B068-455E-B9CC-9F88470E9949}" type="presParOf" srcId="{92F0EF4E-9E14-4631-92B3-F4BAEFEDF7D3}" destId="{95F7B5FC-F7DD-4852-8243-8DE9E1972B65}" srcOrd="13" destOrd="0" presId="urn:microsoft.com/office/officeart/2005/8/layout/hierarchy2"/>
    <dgm:cxn modelId="{29B2879B-723F-47F0-AAE8-6DCFACAAC7AD}" type="presParOf" srcId="{95F7B5FC-F7DD-4852-8243-8DE9E1972B65}" destId="{E70A2480-1340-445D-B546-98C6EA230CC3}" srcOrd="0" destOrd="0" presId="urn:microsoft.com/office/officeart/2005/8/layout/hierarchy2"/>
    <dgm:cxn modelId="{472C4B17-8100-4765-B2C8-51794129CC1A}" type="presParOf" srcId="{95F7B5FC-F7DD-4852-8243-8DE9E1972B65}" destId="{89CB10F8-9D7E-44D9-8697-F5E59A68BF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1B208F-D900-4287-A10F-2BF5BD06813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70EE2C-94A4-4481-A11A-9CC20DCB4B7E}">
      <dgm:prSet phldrT="[Текст]"/>
      <dgm:spPr>
        <a:xfrm>
          <a:off x="321174" y="216203"/>
          <a:ext cx="6098193" cy="432632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общего пользования – 21 тыс. км</a:t>
          </a:r>
        </a:p>
      </dgm:t>
    </dgm:pt>
    <dgm:pt modelId="{E296C3D9-C57A-46C1-B740-6D271CB8EAB3}" type="parTrans" cxnId="{4E3F9EE5-A50B-48A1-BE73-7984856E334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C4106-2F15-4F79-9861-483B18334192}" type="sibTrans" cxnId="{4E3F9EE5-A50B-48A1-BE73-7984856E334B}">
      <dgm:prSet/>
      <dgm:spPr>
        <a:xfrm>
          <a:off x="-3178100" y="-489102"/>
          <a:ext cx="3790430" cy="3790430"/>
        </a:xfrm>
        <a:prstGeom prst="blockArc">
          <a:avLst>
            <a:gd name="adj1" fmla="val 18900000"/>
            <a:gd name="adj2" fmla="val 2700000"/>
            <a:gd name="adj3" fmla="val 57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E94176-8A1C-4DD8-AA45-22CBCFC8B78E}">
      <dgm:prSet phldrT="[Текст]"/>
      <dgm:spPr>
        <a:xfrm>
          <a:off x="569212" y="865265"/>
          <a:ext cx="5850155" cy="432632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необщего пользования – 4 тыс. км</a:t>
          </a:r>
        </a:p>
      </dgm:t>
    </dgm:pt>
    <dgm:pt modelId="{9D0C1978-E13F-495B-BBFF-B1B2B5B8BA7B}" type="parTrans" cxnId="{A1DE6B39-6DBF-4767-A2A1-CCC631115A9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758F4F-47C2-40D1-B25A-B264AF195BF5}" type="sibTrans" cxnId="{A1DE6B39-6DBF-4767-A2A1-CCC631115A9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898AA-5CF8-40BB-B698-6A8EFBA8AD86}" type="pres">
      <dgm:prSet presAssocID="{131B208F-D900-4287-A10F-2BF5BD06813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267C921-1DF8-43E4-90CB-699C3FE7DBDE}" type="pres">
      <dgm:prSet presAssocID="{131B208F-D900-4287-A10F-2BF5BD06813D}" presName="Name1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C0C7FE04-33C4-4CC2-8B12-670C82A5D3E4}" type="pres">
      <dgm:prSet presAssocID="{131B208F-D900-4287-A10F-2BF5BD06813D}" presName="cycl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47BF3ECE-63BC-47CA-B552-FDBFCD499C33}" type="pres">
      <dgm:prSet presAssocID="{131B208F-D900-4287-A10F-2BF5BD06813D}" presName="srcNode" presStyleLbl="node1" presStyleIdx="0" presStyleCnt="2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B8065181-F234-4808-931D-1041F2862CB7}" type="pres">
      <dgm:prSet presAssocID="{131B208F-D900-4287-A10F-2BF5BD06813D}" presName="conn" presStyleLbl="parChTrans1D2" presStyleIdx="0" presStyleCnt="1"/>
      <dgm:spPr/>
      <dgm:t>
        <a:bodyPr/>
        <a:lstStyle/>
        <a:p>
          <a:endParaRPr lang="ru-RU"/>
        </a:p>
      </dgm:t>
    </dgm:pt>
    <dgm:pt modelId="{5E36712D-E1D8-4773-A973-66A1CB1E127B}" type="pres">
      <dgm:prSet presAssocID="{131B208F-D900-4287-A10F-2BF5BD06813D}" presName="extraNode" presStyleLbl="node1" presStyleIdx="0" presStyleCnt="2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D58D0C22-AFD8-471A-BB2E-3BE8A8F08B35}" type="pres">
      <dgm:prSet presAssocID="{131B208F-D900-4287-A10F-2BF5BD06813D}" presName="dstNode" presStyleLbl="node1" presStyleIdx="0" presStyleCnt="2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FC990DB4-C3F1-4248-A997-83E17135557B}" type="pres">
      <dgm:prSet presAssocID="{AC70EE2C-94A4-4481-A11A-9CC20DCB4B7E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92B49-284D-4E2A-8D9F-867BA8317906}" type="pres">
      <dgm:prSet presAssocID="{AC70EE2C-94A4-4481-A11A-9CC20DCB4B7E}" presName="accent_1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7A8C9EA1-4F28-4482-8CFB-35AE89499EE2}" type="pres">
      <dgm:prSet presAssocID="{AC70EE2C-94A4-4481-A11A-9CC20DCB4B7E}" presName="accentRepeatNode" presStyleLbl="solidFgAcc1" presStyleIdx="0" presStyleCnt="2"/>
      <dgm:spPr>
        <a:xfrm>
          <a:off x="50778" y="162124"/>
          <a:ext cx="540790" cy="54079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4472C4">
              <a:lumMod val="60000"/>
              <a:lumOff val="4000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1A5E2ABF-A433-4055-B607-CC3C6533AB7B}" type="pres">
      <dgm:prSet presAssocID="{23E94176-8A1C-4DD8-AA45-22CBCFC8B78E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4FAE7-5D0B-4C61-8948-8DA62E5ED9D2}" type="pres">
      <dgm:prSet presAssocID="{23E94176-8A1C-4DD8-AA45-22CBCFC8B78E}" presName="accent_2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47662D40-6CEA-4A61-B00A-A9C7E14BDD55}" type="pres">
      <dgm:prSet presAssocID="{23E94176-8A1C-4DD8-AA45-22CBCFC8B78E}" presName="accentRepeatNode" presStyleLbl="solidFgAcc1" presStyleIdx="1" presStyleCnt="2"/>
      <dgm:spPr>
        <a:xfrm>
          <a:off x="298816" y="811186"/>
          <a:ext cx="540790" cy="54079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</dgm:ptLst>
  <dgm:cxnLst>
    <dgm:cxn modelId="{A1DE6B39-6DBF-4767-A2A1-CCC631115A9B}" srcId="{131B208F-D900-4287-A10F-2BF5BD06813D}" destId="{23E94176-8A1C-4DD8-AA45-22CBCFC8B78E}" srcOrd="1" destOrd="0" parTransId="{9D0C1978-E13F-495B-BBFF-B1B2B5B8BA7B}" sibTransId="{4A758F4F-47C2-40D1-B25A-B264AF195BF5}"/>
    <dgm:cxn modelId="{37685AFB-2BE2-40AE-B3F5-A190C92FB709}" type="presOf" srcId="{23E94176-8A1C-4DD8-AA45-22CBCFC8B78E}" destId="{1A5E2ABF-A433-4055-B607-CC3C6533AB7B}" srcOrd="0" destOrd="0" presId="urn:microsoft.com/office/officeart/2008/layout/VerticalCurvedList"/>
    <dgm:cxn modelId="{A0C54701-4224-4231-8C0A-08B240E791A2}" type="presOf" srcId="{F48C4106-2F15-4F79-9861-483B18334192}" destId="{B8065181-F234-4808-931D-1041F2862CB7}" srcOrd="0" destOrd="0" presId="urn:microsoft.com/office/officeart/2008/layout/VerticalCurvedList"/>
    <dgm:cxn modelId="{4E3F9EE5-A50B-48A1-BE73-7984856E334B}" srcId="{131B208F-D900-4287-A10F-2BF5BD06813D}" destId="{AC70EE2C-94A4-4481-A11A-9CC20DCB4B7E}" srcOrd="0" destOrd="0" parTransId="{E296C3D9-C57A-46C1-B740-6D271CB8EAB3}" sibTransId="{F48C4106-2F15-4F79-9861-483B18334192}"/>
    <dgm:cxn modelId="{B449F543-3AA9-4218-A06D-DCDAEE5AAEE6}" type="presOf" srcId="{131B208F-D900-4287-A10F-2BF5BD06813D}" destId="{B4E898AA-5CF8-40BB-B698-6A8EFBA8AD86}" srcOrd="0" destOrd="0" presId="urn:microsoft.com/office/officeart/2008/layout/VerticalCurvedList"/>
    <dgm:cxn modelId="{BABF382B-D660-4F6B-A587-41C0CAE124AA}" type="presOf" srcId="{AC70EE2C-94A4-4481-A11A-9CC20DCB4B7E}" destId="{FC990DB4-C3F1-4248-A997-83E17135557B}" srcOrd="0" destOrd="0" presId="urn:microsoft.com/office/officeart/2008/layout/VerticalCurvedList"/>
    <dgm:cxn modelId="{BA78FB30-7D3A-4FD0-B524-A5E986D57CA3}" type="presParOf" srcId="{B4E898AA-5CF8-40BB-B698-6A8EFBA8AD86}" destId="{8267C921-1DF8-43E4-90CB-699C3FE7DBDE}" srcOrd="0" destOrd="0" presId="urn:microsoft.com/office/officeart/2008/layout/VerticalCurvedList"/>
    <dgm:cxn modelId="{5970A86A-6A15-44AD-87C9-5633150EC81E}" type="presParOf" srcId="{8267C921-1DF8-43E4-90CB-699C3FE7DBDE}" destId="{C0C7FE04-33C4-4CC2-8B12-670C82A5D3E4}" srcOrd="0" destOrd="0" presId="urn:microsoft.com/office/officeart/2008/layout/VerticalCurvedList"/>
    <dgm:cxn modelId="{26938021-8E3F-4D8E-9BA4-1FBA3E470166}" type="presParOf" srcId="{C0C7FE04-33C4-4CC2-8B12-670C82A5D3E4}" destId="{47BF3ECE-63BC-47CA-B552-FDBFCD499C33}" srcOrd="0" destOrd="0" presId="urn:microsoft.com/office/officeart/2008/layout/VerticalCurvedList"/>
    <dgm:cxn modelId="{880F7135-BE1C-4DE2-9C67-85C8CE1AE5E2}" type="presParOf" srcId="{C0C7FE04-33C4-4CC2-8B12-670C82A5D3E4}" destId="{B8065181-F234-4808-931D-1041F2862CB7}" srcOrd="1" destOrd="0" presId="urn:microsoft.com/office/officeart/2008/layout/VerticalCurvedList"/>
    <dgm:cxn modelId="{A9C59E4C-BCBA-48D8-88E5-1F2B779549CD}" type="presParOf" srcId="{C0C7FE04-33C4-4CC2-8B12-670C82A5D3E4}" destId="{5E36712D-E1D8-4773-A973-66A1CB1E127B}" srcOrd="2" destOrd="0" presId="urn:microsoft.com/office/officeart/2008/layout/VerticalCurvedList"/>
    <dgm:cxn modelId="{79D7B9B5-6941-4502-9B45-DA333BB8CD28}" type="presParOf" srcId="{C0C7FE04-33C4-4CC2-8B12-670C82A5D3E4}" destId="{D58D0C22-AFD8-471A-BB2E-3BE8A8F08B35}" srcOrd="3" destOrd="0" presId="urn:microsoft.com/office/officeart/2008/layout/VerticalCurvedList"/>
    <dgm:cxn modelId="{8D4D5022-C990-4469-8FCA-88E54A3B083B}" type="presParOf" srcId="{8267C921-1DF8-43E4-90CB-699C3FE7DBDE}" destId="{FC990DB4-C3F1-4248-A997-83E17135557B}" srcOrd="1" destOrd="0" presId="urn:microsoft.com/office/officeart/2008/layout/VerticalCurvedList"/>
    <dgm:cxn modelId="{1DA6CF12-5C83-4930-B45B-7DDDB222827A}" type="presParOf" srcId="{8267C921-1DF8-43E4-90CB-699C3FE7DBDE}" destId="{6D692B49-284D-4E2A-8D9F-867BA8317906}" srcOrd="2" destOrd="0" presId="urn:microsoft.com/office/officeart/2008/layout/VerticalCurvedList"/>
    <dgm:cxn modelId="{E5C20B39-3E8A-49CB-8C5D-C2451F9C093A}" type="presParOf" srcId="{6D692B49-284D-4E2A-8D9F-867BA8317906}" destId="{7A8C9EA1-4F28-4482-8CFB-35AE89499EE2}" srcOrd="0" destOrd="0" presId="urn:microsoft.com/office/officeart/2008/layout/VerticalCurvedList"/>
    <dgm:cxn modelId="{2C904E4F-40C5-4F82-BF78-B495D861A819}" type="presParOf" srcId="{8267C921-1DF8-43E4-90CB-699C3FE7DBDE}" destId="{1A5E2ABF-A433-4055-B607-CC3C6533AB7B}" srcOrd="3" destOrd="0" presId="urn:microsoft.com/office/officeart/2008/layout/VerticalCurvedList"/>
    <dgm:cxn modelId="{B0EFA502-A0A1-4B3C-904E-51B0F6747FBB}" type="presParOf" srcId="{8267C921-1DF8-43E4-90CB-699C3FE7DBDE}" destId="{EDA4FAE7-5D0B-4C61-8948-8DA62E5ED9D2}" srcOrd="4" destOrd="0" presId="urn:microsoft.com/office/officeart/2008/layout/VerticalCurvedList"/>
    <dgm:cxn modelId="{3DBBF2E5-0F19-48C6-A942-0C9721705EA6}" type="presParOf" srcId="{EDA4FAE7-5D0B-4C61-8948-8DA62E5ED9D2}" destId="{47662D40-6CEA-4A61-B00A-A9C7E14BDD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778BA6-F24B-49D4-8962-47F2F593B9C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D995EA-9082-4649-A107-93F35368C811}">
      <dgm:prSet phldrT="[Текст]" custT="1"/>
      <dgm:spPr>
        <a:xfrm>
          <a:off x="2690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Предмет государственного контроля (надзора) </a:t>
          </a:r>
          <a:endParaRPr lang="ru-RU" sz="18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64DC31A-D22C-4175-A642-0E2A02550D4D}" type="parTrans" cxnId="{94602A6A-2FA1-4106-9996-3BDEDE146FF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B3DBC-65F4-4517-ABBD-97B5E3193A01}" type="sibTrans" cxnId="{94602A6A-2FA1-4106-9996-3BDEDE146FF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B58EA8-9E5D-403E-89E1-D2806841DC26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контролируемыми лицами обязательных требований, установленных НПА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8094FC2-AF58-4D76-946E-CAFD7621EF86}" type="parTrans" cxnId="{7D05B680-2184-4B91-95D0-95FEAF226A0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545AF-907F-4C78-9C1B-0ADD7F90AD46}" type="sibTrans" cxnId="{7D05B680-2184-4B91-95D0-95FEAF226A0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56FFB-FF6C-48B3-A4C7-6E186C6B6109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(реализация) требований, содержащихся в разрешительных документах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963A2C5-D71D-454F-9E44-AD12565A249C}" type="parTrans" cxnId="{FBF41BA2-2439-4F4C-8BB4-FF4FC6A36DCF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05FE1B-DF0E-4AEA-A990-F4C7DA54499A}" type="sibTrans" cxnId="{FBF41BA2-2439-4F4C-8BB4-FF4FC6A36DCF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898319-C7A9-47ED-B620-EF679A05E4E0}">
      <dgm:prSet phldrT="[Текст]" custT="1"/>
      <dgm:spPr>
        <a:xfrm>
          <a:off x="2993528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Объекты государственного контроля (надзора) </a:t>
          </a:r>
        </a:p>
      </dgm:t>
    </dgm:pt>
    <dgm:pt modelId="{F5F943AB-2E1B-4D78-9C28-C9CAAE70FEB6}" type="parTrans" cxnId="{20010B62-D096-4C4B-8A4F-05B70487627A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BC479-2009-42A9-8BC8-0C20D079422D}" type="sibTrans" cxnId="{20010B62-D096-4C4B-8A4F-05B70487627A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AFA6B0-4126-4DBA-BB68-599716E6D617}">
      <dgm:prSet phldrT="[Текст]" custT="1"/>
      <dgm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деятельность, действия (бездействие) граждан и организаций, в рамках которых должны соблюдаться обязательные требования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1B77ADE-8706-426D-93CD-96C705173E7F}" type="parTrans" cxnId="{01DC93B1-289A-4162-9431-4C1F3A4D209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23C254-3BBB-47B5-8E25-DD68F09A6CBB}" type="sibTrans" cxnId="{01DC93B1-289A-4162-9431-4C1F3A4D209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14B487-2C4C-437B-91C1-2750ECBFDEE9}">
      <dgm:prSet phldrT="[Текст]" custT="1"/>
      <dgm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результаты деятельности граждан и организаций, в том числе продукция (товары), работы и услуги, к которым предъявляются обязательные требования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9442198-8B71-4181-9845-CC67EFC7F8A2}" type="parTrans" cxnId="{2703B0F2-0F1F-420C-BEFF-D2CE488A9E4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BD7D7-B0A0-4979-B246-06D885A94578}" type="sibTrans" cxnId="{2703B0F2-0F1F-420C-BEFF-D2CE488A9E4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CDC25B-709E-4CDF-AEC4-8B07AB834763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требований документов, исполнение которых является необходимым в соответствии с законодательством РФ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65331D8-39FD-4B5B-B5A4-E6E0F16FB1D5}" type="parTrans" cxnId="{B5F7B7A6-F64D-4C5A-BEE0-1887010EC61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41606-9091-44D7-88BF-C001D50B9076}" type="sibTrans" cxnId="{B5F7B7A6-F64D-4C5A-BEE0-1887010EC61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56759E-9052-4562-9910-BB478A75CAB9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исполнение решений, принимаемых по результатам КНМ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ECC9CB1-2EB3-48DF-BDC0-09E61419F512}" type="parTrans" cxnId="{75FC1911-40EB-432C-A0C6-C26D355B94D4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2B9B4-05E7-45FD-A024-136C288349BB}" type="sibTrans" cxnId="{75FC1911-40EB-432C-A0C6-C26D355B94D4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30B079-F094-44F8-846D-D2E37995F914}">
      <dgm:prSet custT="1"/>
      <dgm:spPr>
        <a:xfrm>
          <a:off x="5984367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Обязательные требования (247-ФЗ)</a:t>
          </a:r>
          <a:endParaRPr lang="ru-RU" sz="18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82A294C-B24E-42EF-80D7-3F200FFE2B64}" type="parTrans" cxnId="{C9737299-2C7F-4DB1-B33E-7EB9B4CF6999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1F972-E8BB-49BD-94D6-7595FA6576EF}" type="sibTrans" cxnId="{C9737299-2C7F-4DB1-B33E-7EB9B4CF6999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526172-A11E-419C-828E-B2646ED812F2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законность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83DBA72-1F5D-4DAC-A1F3-F6354131AAC8}" type="parTrans" cxnId="{E9FFC745-4C73-46D9-AF21-006BB826D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B3F37C-4A68-41C3-9F78-4CAC254CDB05}" type="sibTrans" cxnId="{E9FFC745-4C73-46D9-AF21-006BB826D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638E5-774C-490B-A0A1-62BA1349518E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обоснованность обязательных требований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E00B2BD-3583-44C0-A254-1AA46607C1DD}" type="parTrans" cxnId="{8879AC33-1234-4941-B0A1-D577787A45B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DE07A-C382-4792-AFC5-75FF3C9FB8D8}" type="sibTrans" cxnId="{8879AC33-1234-4941-B0A1-D577787A45B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02C9C-3620-487C-839A-05D13666CEA2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правовая определенность и системность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FA82CAD-E0AA-4313-BC50-71F7B7D0F254}" type="parTrans" cxnId="{93AA98F1-9F8D-4915-B526-CFA11FE306BE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BDF65-F980-41CA-B65A-6B03794B8606}" type="sibTrans" cxnId="{93AA98F1-9F8D-4915-B526-CFA11FE306BE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0971AE-7FB9-42A8-96A6-2BE2CE4E434E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открытость и предсказуемость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4E9D739-F982-4609-A6F8-22EE327C1C8A}" type="parTrans" cxnId="{9FDB76A9-178C-4E04-AC6C-1996E3D1EEC2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1E9684-40C6-4ECA-A754-378473A68303}" type="sibTrans" cxnId="{9FDB76A9-178C-4E04-AC6C-1996E3D1EEC2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D14308-DBA8-4C01-B36D-0AC348C3223D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исполнимость обязательных требований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035A6D4-E0F2-4393-AC60-0B3D9DF890ED}" type="parTrans" cxnId="{DE782F78-42FC-4188-A775-695F1BF54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F002C-D5F3-4B3B-8754-CF2CE7761270}" type="sibTrans" cxnId="{DE782F78-42FC-4188-A775-695F1BF54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46C28-237A-469F-AE63-823C095DC38D}">
      <dgm:prSet phldrT="[Текст]" custT="1"/>
      <dgm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здания, помещения, сооружения, линейные объекты, территории, …другие объекты, которыми граждане и организации владеют и (или) пользуются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921A36F-6919-4FF4-9089-B667DB269FD5}" type="parTrans" cxnId="{E10231B6-29B0-4620-A9C7-28E7EE7B3DEA}">
      <dgm:prSet/>
      <dgm:spPr/>
      <dgm:t>
        <a:bodyPr/>
        <a:lstStyle/>
        <a:p>
          <a:endParaRPr lang="ru-RU"/>
        </a:p>
      </dgm:t>
    </dgm:pt>
    <dgm:pt modelId="{B61C5C69-D74B-4758-8DF4-F22A3EE4BD29}" type="sibTrans" cxnId="{E10231B6-29B0-4620-A9C7-28E7EE7B3DEA}">
      <dgm:prSet/>
      <dgm:spPr/>
      <dgm:t>
        <a:bodyPr/>
        <a:lstStyle/>
        <a:p>
          <a:endParaRPr lang="ru-RU"/>
        </a:p>
      </dgm:t>
    </dgm:pt>
    <dgm:pt modelId="{867742AA-92E8-4F35-A382-C58071BEDD18}" type="pres">
      <dgm:prSet presAssocID="{A7778BA6-F24B-49D4-8962-47F2F593B9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FD21CD-2668-425E-955E-9DCA54FE6D13}" type="pres">
      <dgm:prSet presAssocID="{86D995EA-9082-4649-A107-93F35368C811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A8461E4-188C-4577-9128-8A2C104DBC6A}" type="pres">
      <dgm:prSet presAssocID="{86D995EA-9082-4649-A107-93F35368C81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41B7E-E6EF-46EC-9836-11EA486E3A52}" type="pres">
      <dgm:prSet presAssocID="{86D995EA-9082-4649-A107-93F35368C81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A0793-0891-46CC-BC12-A753DCA1674C}" type="pres">
      <dgm:prSet presAssocID="{EA6B3DBC-65F4-4517-ABBD-97B5E3193A01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DFC8BD2A-F757-4C17-98CA-9585E726E02A}" type="pres">
      <dgm:prSet presAssocID="{FB898319-C7A9-47ED-B620-EF679A05E4E0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7E9FA441-4E91-4872-9F69-F107044540D9}" type="pres">
      <dgm:prSet presAssocID="{FB898319-C7A9-47ED-B620-EF679A05E4E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FF600-8C8B-43C3-B324-F5AD73D5BD36}" type="pres">
      <dgm:prSet presAssocID="{FB898319-C7A9-47ED-B620-EF679A05E4E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F4C13-DC0A-445A-9CBD-C1B3D7CD9F5B}" type="pres">
      <dgm:prSet presAssocID="{A0DBC479-2009-42A9-8BC8-0C20D079422D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57B31D0-10C5-4DC2-9854-D7291061088C}" type="pres">
      <dgm:prSet presAssocID="{9E30B079-F094-44F8-846D-D2E37995F914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24C84FA-C8E6-41E0-B5CA-B94638A832D8}" type="pres">
      <dgm:prSet presAssocID="{9E30B079-F094-44F8-846D-D2E37995F91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2FBDF-27F4-4EFA-AE4D-0EA95D7D3EDF}" type="pres">
      <dgm:prSet presAssocID="{9E30B079-F094-44F8-846D-D2E37995F91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AA98F1-9F8D-4915-B526-CFA11FE306BE}" srcId="{9E30B079-F094-44F8-846D-D2E37995F914}" destId="{CF302C9C-3620-487C-839A-05D13666CEA2}" srcOrd="2" destOrd="0" parTransId="{2FA82CAD-E0AA-4313-BC50-71F7B7D0F254}" sibTransId="{5B1BDF65-F980-41CA-B65A-6B03794B8606}"/>
    <dgm:cxn modelId="{C303BF27-F594-4431-A392-641EB6BDA969}" type="presOf" srcId="{9CCDC25B-709E-4CDF-AEC4-8B07AB834763}" destId="{57441B7E-E6EF-46EC-9836-11EA486E3A52}" srcOrd="0" destOrd="2" presId="urn:microsoft.com/office/officeart/2005/8/layout/hList1"/>
    <dgm:cxn modelId="{4A03365B-75E2-4E80-A5A7-3E2F2ED40DD6}" type="presOf" srcId="{FFF638E5-774C-490B-A0A1-62BA1349518E}" destId="{C502FBDF-27F4-4EFA-AE4D-0EA95D7D3EDF}" srcOrd="0" destOrd="1" presId="urn:microsoft.com/office/officeart/2005/8/layout/hList1"/>
    <dgm:cxn modelId="{8879AC33-1234-4941-B0A1-D577787A45B7}" srcId="{9E30B079-F094-44F8-846D-D2E37995F914}" destId="{FFF638E5-774C-490B-A0A1-62BA1349518E}" srcOrd="1" destOrd="0" parTransId="{3E00B2BD-3583-44C0-A254-1AA46607C1DD}" sibTransId="{83CDE07A-C382-4792-AFC5-75FF3C9FB8D8}"/>
    <dgm:cxn modelId="{1ABFE14A-D8EF-479D-8917-73CF0D30B5B3}" type="presOf" srcId="{FDD14308-DBA8-4C01-B36D-0AC348C3223D}" destId="{C502FBDF-27F4-4EFA-AE4D-0EA95D7D3EDF}" srcOrd="0" destOrd="4" presId="urn:microsoft.com/office/officeart/2005/8/layout/hList1"/>
    <dgm:cxn modelId="{9FDB76A9-178C-4E04-AC6C-1996E3D1EEC2}" srcId="{9E30B079-F094-44F8-846D-D2E37995F914}" destId="{FF0971AE-7FB9-42A8-96A6-2BE2CE4E434E}" srcOrd="3" destOrd="0" parTransId="{94E9D739-F982-4609-A6F8-22EE327C1C8A}" sibTransId="{EB1E9684-40C6-4ECA-A754-378473A68303}"/>
    <dgm:cxn modelId="{0DCB24EB-BC18-4CE8-92B8-7E6F41306997}" type="presOf" srcId="{E014B487-2C4C-437B-91C1-2750ECBFDEE9}" destId="{692FF600-8C8B-43C3-B324-F5AD73D5BD36}" srcOrd="0" destOrd="1" presId="urn:microsoft.com/office/officeart/2005/8/layout/hList1"/>
    <dgm:cxn modelId="{E10231B6-29B0-4620-A9C7-28E7EE7B3DEA}" srcId="{FB898319-C7A9-47ED-B620-EF679A05E4E0}" destId="{A6346C28-237A-469F-AE63-823C095DC38D}" srcOrd="2" destOrd="0" parTransId="{D921A36F-6919-4FF4-9089-B667DB269FD5}" sibTransId="{B61C5C69-D74B-4758-8DF4-F22A3EE4BD29}"/>
    <dgm:cxn modelId="{4D407EF0-B818-4962-B392-D667072FC90F}" type="presOf" srcId="{7356759E-9052-4562-9910-BB478A75CAB9}" destId="{57441B7E-E6EF-46EC-9836-11EA486E3A52}" srcOrd="0" destOrd="3" presId="urn:microsoft.com/office/officeart/2005/8/layout/hList1"/>
    <dgm:cxn modelId="{F80933AE-3DCB-4C1E-B6CB-3ECBE41305B4}" type="presOf" srcId="{FB898319-C7A9-47ED-B620-EF679A05E4E0}" destId="{7E9FA441-4E91-4872-9F69-F107044540D9}" srcOrd="0" destOrd="0" presId="urn:microsoft.com/office/officeart/2005/8/layout/hList1"/>
    <dgm:cxn modelId="{F70876DA-B58E-4F17-8501-5C4162243527}" type="presOf" srcId="{EE526172-A11E-419C-828E-B2646ED812F2}" destId="{C502FBDF-27F4-4EFA-AE4D-0EA95D7D3EDF}" srcOrd="0" destOrd="0" presId="urn:microsoft.com/office/officeart/2005/8/layout/hList1"/>
    <dgm:cxn modelId="{819D062E-E232-4D54-B762-1FE8BBED6C34}" type="presOf" srcId="{FF0971AE-7FB9-42A8-96A6-2BE2CE4E434E}" destId="{C502FBDF-27F4-4EFA-AE4D-0EA95D7D3EDF}" srcOrd="0" destOrd="3" presId="urn:microsoft.com/office/officeart/2005/8/layout/hList1"/>
    <dgm:cxn modelId="{9AF2B1A2-C3C6-4E91-B2EE-A71874E61C39}" type="presOf" srcId="{CF302C9C-3620-487C-839A-05D13666CEA2}" destId="{C502FBDF-27F4-4EFA-AE4D-0EA95D7D3EDF}" srcOrd="0" destOrd="2" presId="urn:microsoft.com/office/officeart/2005/8/layout/hList1"/>
    <dgm:cxn modelId="{2703B0F2-0F1F-420C-BEFF-D2CE488A9E47}" srcId="{FB898319-C7A9-47ED-B620-EF679A05E4E0}" destId="{E014B487-2C4C-437B-91C1-2750ECBFDEE9}" srcOrd="1" destOrd="0" parTransId="{B9442198-8B71-4181-9845-CC67EFC7F8A2}" sibTransId="{FD5BD7D7-B0A0-4979-B246-06D885A94578}"/>
    <dgm:cxn modelId="{DE782F78-42FC-4188-A775-695F1BF54026}" srcId="{9E30B079-F094-44F8-846D-D2E37995F914}" destId="{FDD14308-DBA8-4C01-B36D-0AC348C3223D}" srcOrd="4" destOrd="0" parTransId="{8035A6D4-E0F2-4393-AC60-0B3D9DF890ED}" sibTransId="{878F002C-D5F3-4B3B-8754-CF2CE7761270}"/>
    <dgm:cxn modelId="{FBF41BA2-2439-4F4C-8BB4-FF4FC6A36DCF}" srcId="{86D995EA-9082-4649-A107-93F35368C811}" destId="{3EE56FFB-FF6C-48B3-A4C7-6E186C6B6109}" srcOrd="1" destOrd="0" parTransId="{3963A2C5-D71D-454F-9E44-AD12565A249C}" sibTransId="{3805FE1B-DF0E-4AEA-A990-F4C7DA54499A}"/>
    <dgm:cxn modelId="{01DC93B1-289A-4162-9431-4C1F3A4D209B}" srcId="{FB898319-C7A9-47ED-B620-EF679A05E4E0}" destId="{49AFA6B0-4126-4DBA-BB68-599716E6D617}" srcOrd="0" destOrd="0" parTransId="{A1B77ADE-8706-426D-93CD-96C705173E7F}" sibTransId="{DC23C254-3BBB-47B5-8E25-DD68F09A6CBB}"/>
    <dgm:cxn modelId="{C9737299-2C7F-4DB1-B33E-7EB9B4CF6999}" srcId="{A7778BA6-F24B-49D4-8962-47F2F593B9C1}" destId="{9E30B079-F094-44F8-846D-D2E37995F914}" srcOrd="2" destOrd="0" parTransId="{E82A294C-B24E-42EF-80D7-3F200FFE2B64}" sibTransId="{D891F972-E8BB-49BD-94D6-7595FA6576EF}"/>
    <dgm:cxn modelId="{05F3D4CE-306F-423C-9E41-7CAA7847634F}" type="presOf" srcId="{3EE56FFB-FF6C-48B3-A4C7-6E186C6B6109}" destId="{57441B7E-E6EF-46EC-9836-11EA486E3A52}" srcOrd="0" destOrd="1" presId="urn:microsoft.com/office/officeart/2005/8/layout/hList1"/>
    <dgm:cxn modelId="{2ABEA2E4-4A78-4346-BE69-EA287351D342}" type="presOf" srcId="{A7778BA6-F24B-49D4-8962-47F2F593B9C1}" destId="{867742AA-92E8-4F35-A382-C58071BEDD18}" srcOrd="0" destOrd="0" presId="urn:microsoft.com/office/officeart/2005/8/layout/hList1"/>
    <dgm:cxn modelId="{B5F7B7A6-F64D-4C5A-BEE0-1887010EC616}" srcId="{86D995EA-9082-4649-A107-93F35368C811}" destId="{9CCDC25B-709E-4CDF-AEC4-8B07AB834763}" srcOrd="2" destOrd="0" parTransId="{E65331D8-39FD-4B5B-B5A4-E6E0F16FB1D5}" sibTransId="{96B41606-9091-44D7-88BF-C001D50B9076}"/>
    <dgm:cxn modelId="{1B3B7C81-A72D-4A50-8AA6-B1E0F9E9427B}" type="presOf" srcId="{86D995EA-9082-4649-A107-93F35368C811}" destId="{8A8461E4-188C-4577-9128-8A2C104DBC6A}" srcOrd="0" destOrd="0" presId="urn:microsoft.com/office/officeart/2005/8/layout/hList1"/>
    <dgm:cxn modelId="{7D05B680-2184-4B91-95D0-95FEAF226A0B}" srcId="{86D995EA-9082-4649-A107-93F35368C811}" destId="{E0B58EA8-9E5D-403E-89E1-D2806841DC26}" srcOrd="0" destOrd="0" parTransId="{48094FC2-AF58-4D76-946E-CAFD7621EF86}" sibTransId="{490545AF-907F-4C78-9C1B-0ADD7F90AD46}"/>
    <dgm:cxn modelId="{E9FFC745-4C73-46D9-AF21-006BB826D026}" srcId="{9E30B079-F094-44F8-846D-D2E37995F914}" destId="{EE526172-A11E-419C-828E-B2646ED812F2}" srcOrd="0" destOrd="0" parTransId="{E83DBA72-1F5D-4DAC-A1F3-F6354131AAC8}" sibTransId="{BEB3F37C-4A68-41C3-9F78-4CAC254CDB05}"/>
    <dgm:cxn modelId="{3326037A-4D00-4280-ADD6-5315BED2770B}" type="presOf" srcId="{A6346C28-237A-469F-AE63-823C095DC38D}" destId="{692FF600-8C8B-43C3-B324-F5AD73D5BD36}" srcOrd="0" destOrd="2" presId="urn:microsoft.com/office/officeart/2005/8/layout/hList1"/>
    <dgm:cxn modelId="{979341BA-FFBC-41AD-8411-02717185FE64}" type="presOf" srcId="{E0B58EA8-9E5D-403E-89E1-D2806841DC26}" destId="{57441B7E-E6EF-46EC-9836-11EA486E3A52}" srcOrd="0" destOrd="0" presId="urn:microsoft.com/office/officeart/2005/8/layout/hList1"/>
    <dgm:cxn modelId="{94602A6A-2FA1-4106-9996-3BDEDE146FF0}" srcId="{A7778BA6-F24B-49D4-8962-47F2F593B9C1}" destId="{86D995EA-9082-4649-A107-93F35368C811}" srcOrd="0" destOrd="0" parTransId="{964DC31A-D22C-4175-A642-0E2A02550D4D}" sibTransId="{EA6B3DBC-65F4-4517-ABBD-97B5E3193A01}"/>
    <dgm:cxn modelId="{20010B62-D096-4C4B-8A4F-05B70487627A}" srcId="{A7778BA6-F24B-49D4-8962-47F2F593B9C1}" destId="{FB898319-C7A9-47ED-B620-EF679A05E4E0}" srcOrd="1" destOrd="0" parTransId="{F5F943AB-2E1B-4D78-9C28-C9CAAE70FEB6}" sibTransId="{A0DBC479-2009-42A9-8BC8-0C20D079422D}"/>
    <dgm:cxn modelId="{75FC1911-40EB-432C-A0C6-C26D355B94D4}" srcId="{86D995EA-9082-4649-A107-93F35368C811}" destId="{7356759E-9052-4562-9910-BB478A75CAB9}" srcOrd="3" destOrd="0" parTransId="{3ECC9CB1-2EB3-48DF-BDC0-09E61419F512}" sibTransId="{BCC2B9B4-05E7-45FD-A024-136C288349BB}"/>
    <dgm:cxn modelId="{7060D7FC-CCA5-42E2-9403-77E4BD5D344B}" type="presOf" srcId="{9E30B079-F094-44F8-846D-D2E37995F914}" destId="{824C84FA-C8E6-41E0-B5CA-B94638A832D8}" srcOrd="0" destOrd="0" presId="urn:microsoft.com/office/officeart/2005/8/layout/hList1"/>
    <dgm:cxn modelId="{C7885AEE-9011-4E96-989D-7054C6B1D09D}" type="presOf" srcId="{49AFA6B0-4126-4DBA-BB68-599716E6D617}" destId="{692FF600-8C8B-43C3-B324-F5AD73D5BD36}" srcOrd="0" destOrd="0" presId="urn:microsoft.com/office/officeart/2005/8/layout/hList1"/>
    <dgm:cxn modelId="{BE227902-813C-4F66-ABEB-CF3A454F78F3}" type="presParOf" srcId="{867742AA-92E8-4F35-A382-C58071BEDD18}" destId="{CFFD21CD-2668-425E-955E-9DCA54FE6D13}" srcOrd="0" destOrd="0" presId="urn:microsoft.com/office/officeart/2005/8/layout/hList1"/>
    <dgm:cxn modelId="{F4FBF9F3-D97D-42C9-9376-7AD90D2E584C}" type="presParOf" srcId="{CFFD21CD-2668-425E-955E-9DCA54FE6D13}" destId="{8A8461E4-188C-4577-9128-8A2C104DBC6A}" srcOrd="0" destOrd="0" presId="urn:microsoft.com/office/officeart/2005/8/layout/hList1"/>
    <dgm:cxn modelId="{C7CA1446-69BB-4121-893F-C1C453E29AD0}" type="presParOf" srcId="{CFFD21CD-2668-425E-955E-9DCA54FE6D13}" destId="{57441B7E-E6EF-46EC-9836-11EA486E3A52}" srcOrd="1" destOrd="0" presId="urn:microsoft.com/office/officeart/2005/8/layout/hList1"/>
    <dgm:cxn modelId="{04E01369-2ED3-475B-BD36-B88DD7BA507A}" type="presParOf" srcId="{867742AA-92E8-4F35-A382-C58071BEDD18}" destId="{9B3A0793-0891-46CC-BC12-A753DCA1674C}" srcOrd="1" destOrd="0" presId="urn:microsoft.com/office/officeart/2005/8/layout/hList1"/>
    <dgm:cxn modelId="{AC58853B-FE25-4D9A-87DB-B9F67A7C0C3A}" type="presParOf" srcId="{867742AA-92E8-4F35-A382-C58071BEDD18}" destId="{DFC8BD2A-F757-4C17-98CA-9585E726E02A}" srcOrd="2" destOrd="0" presId="urn:microsoft.com/office/officeart/2005/8/layout/hList1"/>
    <dgm:cxn modelId="{1DAA3223-8A30-4BDE-B1C3-7E4B4332D562}" type="presParOf" srcId="{DFC8BD2A-F757-4C17-98CA-9585E726E02A}" destId="{7E9FA441-4E91-4872-9F69-F107044540D9}" srcOrd="0" destOrd="0" presId="urn:microsoft.com/office/officeart/2005/8/layout/hList1"/>
    <dgm:cxn modelId="{71BD4A09-B49B-4B62-8B03-4E62CA420982}" type="presParOf" srcId="{DFC8BD2A-F757-4C17-98CA-9585E726E02A}" destId="{692FF600-8C8B-43C3-B324-F5AD73D5BD36}" srcOrd="1" destOrd="0" presId="urn:microsoft.com/office/officeart/2005/8/layout/hList1"/>
    <dgm:cxn modelId="{D21DD8D3-1E28-4F18-83D5-45D9A3798C2D}" type="presParOf" srcId="{867742AA-92E8-4F35-A382-C58071BEDD18}" destId="{007F4C13-DC0A-445A-9CBD-C1B3D7CD9F5B}" srcOrd="3" destOrd="0" presId="urn:microsoft.com/office/officeart/2005/8/layout/hList1"/>
    <dgm:cxn modelId="{9EFC1068-8DF6-45FD-BFA1-9FB33A70F49D}" type="presParOf" srcId="{867742AA-92E8-4F35-A382-C58071BEDD18}" destId="{657B31D0-10C5-4DC2-9854-D7291061088C}" srcOrd="4" destOrd="0" presId="urn:microsoft.com/office/officeart/2005/8/layout/hList1"/>
    <dgm:cxn modelId="{DA348D90-5095-4223-BFF7-58A9921D00EC}" type="presParOf" srcId="{657B31D0-10C5-4DC2-9854-D7291061088C}" destId="{824C84FA-C8E6-41E0-B5CA-B94638A832D8}" srcOrd="0" destOrd="0" presId="urn:microsoft.com/office/officeart/2005/8/layout/hList1"/>
    <dgm:cxn modelId="{7F55D19A-2AA8-41E5-BF90-F6E9628C8291}" type="presParOf" srcId="{657B31D0-10C5-4DC2-9854-D7291061088C}" destId="{C502FBDF-27F4-4EFA-AE4D-0EA95D7D3E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EC97D9-1D6F-46C0-A6AB-D0EABFA7F5D9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B062E1-CBAF-4BDF-8C6B-5FAB448BABD0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 июня 2024 года на перегоне Инта-1 – Угольный Северной железной дороги – в поезде №511 сообщением Воркута – Новороссийск допущен сход 8 вагонов, из них 7 с опрокидыванием.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699A71-1F92-4973-A40E-AB72051A00B2}" type="parTrans" cxnId="{CB4E5D19-A68B-4ED2-AFEF-C43BF614434A}">
      <dgm:prSet/>
      <dgm:spPr/>
      <dgm:t>
        <a:bodyPr/>
        <a:lstStyle/>
        <a:p>
          <a:endParaRPr lang="ru-RU"/>
        </a:p>
      </dgm:t>
    </dgm:pt>
    <dgm:pt modelId="{C2574462-E409-46D8-8AFA-ED769B74B6C0}" type="sibTrans" cxnId="{CB4E5D19-A68B-4ED2-AFEF-C43BF614434A}">
      <dgm:prSet/>
      <dgm:spPr/>
      <dgm:t>
        <a:bodyPr/>
        <a:lstStyle/>
        <a:p>
          <a:endParaRPr lang="ru-RU"/>
        </a:p>
      </dgm:t>
    </dgm:pt>
    <dgm:pt modelId="{A2136F8B-8D5D-4936-9327-0736CDBB0CD3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погибло 3 пассажира, повреждено до степени исключения 6 пассажирских вагонов. Причина крушения: наличие экстремальных дождевых осадков, приведших к деформации земляного полотна и сдвига рельсошпальной решетки, вследствие обводнения насыпи.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6114DC-0FBE-4B4F-9F55-958C36C7BC28}" type="sibTrans" cxnId="{7371725C-514A-4162-BAE4-2D9F3A1B3B0F}">
      <dgm:prSet/>
      <dgm:spPr/>
      <dgm:t>
        <a:bodyPr/>
        <a:lstStyle/>
        <a:p>
          <a:endParaRPr lang="ru-RU"/>
        </a:p>
      </dgm:t>
    </dgm:pt>
    <dgm:pt modelId="{03B3EEE4-47EE-4FB7-99C2-079F38DD9B51}" type="parTrans" cxnId="{7371725C-514A-4162-BAE4-2D9F3A1B3B0F}">
      <dgm:prSet/>
      <dgm:spPr/>
      <dgm:t>
        <a:bodyPr/>
        <a:lstStyle/>
        <a:p>
          <a:endParaRPr lang="ru-RU"/>
        </a:p>
      </dgm:t>
    </dgm:pt>
    <dgm:pt modelId="{842D3033-4BD7-4DBA-98A9-EED9305BFA37}" type="pres">
      <dgm:prSet presAssocID="{64EC97D9-1D6F-46C0-A6AB-D0EABFA7F5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A7D21F-3DC2-4CF6-B4B2-E939EBB586E9}" type="pres">
      <dgm:prSet presAssocID="{73B062E1-CBAF-4BDF-8C6B-5FAB448BABD0}" presName="compNode" presStyleCnt="0"/>
      <dgm:spPr/>
    </dgm:pt>
    <dgm:pt modelId="{F397333A-D64E-4420-9913-96968AE7E7FD}" type="pres">
      <dgm:prSet presAssocID="{73B062E1-CBAF-4BDF-8C6B-5FAB448BABD0}" presName="pictRect" presStyleLbl="node1" presStyleIdx="0" presStyleCnt="2" custScaleX="129758" custScaleY="145798" custLinFactNeighborX="3962" custLinFactNeighborY="-444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F3BD1169-5B7D-4170-B07C-D2AC3AB1755A}" type="pres">
      <dgm:prSet presAssocID="{73B062E1-CBAF-4BDF-8C6B-5FAB448BABD0}" presName="textRect" presStyleLbl="revTx" presStyleIdx="0" presStyleCnt="2" custScaleX="107370" custScaleY="309563" custLinFactNeighborX="-7102" custLinFactNeighborY="97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312EA-3BAE-4D80-B067-F2F0774B25CA}" type="pres">
      <dgm:prSet presAssocID="{C2574462-E409-46D8-8AFA-ED769B74B6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5C29639-ACF7-45E5-8DC3-8346AB481408}" type="pres">
      <dgm:prSet presAssocID="{A2136F8B-8D5D-4936-9327-0736CDBB0CD3}" presName="compNode" presStyleCnt="0"/>
      <dgm:spPr/>
    </dgm:pt>
    <dgm:pt modelId="{DD24550A-79DC-4BB6-97B3-1AD77F352F78}" type="pres">
      <dgm:prSet presAssocID="{A2136F8B-8D5D-4936-9327-0736CDBB0CD3}" presName="pictRect" presStyleLbl="node1" presStyleIdx="1" presStyleCnt="2" custScaleX="150821" custScaleY="172797" custLinFactY="30065" custLinFactNeighborX="-30191" custLinFactNeighborY="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347EC62B-3C8B-4412-9027-9EF7E39BA808}" type="pres">
      <dgm:prSet presAssocID="{A2136F8B-8D5D-4936-9327-0736CDBB0CD3}" presName="textRect" presStyleLbl="revTx" presStyleIdx="1" presStyleCnt="2" custScaleX="149672" custScaleY="325830" custLinFactY="-100000" custLinFactNeighborX="1258" custLinFactNeighborY="-156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4E5D19-A68B-4ED2-AFEF-C43BF614434A}" srcId="{64EC97D9-1D6F-46C0-A6AB-D0EABFA7F5D9}" destId="{73B062E1-CBAF-4BDF-8C6B-5FAB448BABD0}" srcOrd="0" destOrd="0" parTransId="{9C699A71-1F92-4973-A40E-AB72051A00B2}" sibTransId="{C2574462-E409-46D8-8AFA-ED769B74B6C0}"/>
    <dgm:cxn modelId="{9D89E8A5-4711-49C1-8706-E20E01B158C6}" type="presOf" srcId="{C2574462-E409-46D8-8AFA-ED769B74B6C0}" destId="{F47312EA-3BAE-4D80-B067-F2F0774B25CA}" srcOrd="0" destOrd="0" presId="urn:microsoft.com/office/officeart/2005/8/layout/pList1"/>
    <dgm:cxn modelId="{E65FBA86-C8E6-44D4-A81E-04D3267F77B0}" type="presOf" srcId="{A2136F8B-8D5D-4936-9327-0736CDBB0CD3}" destId="{347EC62B-3C8B-4412-9027-9EF7E39BA808}" srcOrd="0" destOrd="0" presId="urn:microsoft.com/office/officeart/2005/8/layout/pList1"/>
    <dgm:cxn modelId="{7371725C-514A-4162-BAE4-2D9F3A1B3B0F}" srcId="{64EC97D9-1D6F-46C0-A6AB-D0EABFA7F5D9}" destId="{A2136F8B-8D5D-4936-9327-0736CDBB0CD3}" srcOrd="1" destOrd="0" parTransId="{03B3EEE4-47EE-4FB7-99C2-079F38DD9B51}" sibTransId="{4B6114DC-0FBE-4B4F-9F55-958C36C7BC28}"/>
    <dgm:cxn modelId="{98F406EE-BA24-40BF-A1A7-BDC3B3D37D89}" type="presOf" srcId="{64EC97D9-1D6F-46C0-A6AB-D0EABFA7F5D9}" destId="{842D3033-4BD7-4DBA-98A9-EED9305BFA37}" srcOrd="0" destOrd="0" presId="urn:microsoft.com/office/officeart/2005/8/layout/pList1"/>
    <dgm:cxn modelId="{6EEDD60F-A171-4FDC-BF21-233BC93CF5E6}" type="presOf" srcId="{73B062E1-CBAF-4BDF-8C6B-5FAB448BABD0}" destId="{F3BD1169-5B7D-4170-B07C-D2AC3AB1755A}" srcOrd="0" destOrd="0" presId="urn:microsoft.com/office/officeart/2005/8/layout/pList1"/>
    <dgm:cxn modelId="{D0BAEF5A-271A-4040-9E61-04895C298506}" type="presParOf" srcId="{842D3033-4BD7-4DBA-98A9-EED9305BFA37}" destId="{D4A7D21F-3DC2-4CF6-B4B2-E939EBB586E9}" srcOrd="0" destOrd="0" presId="urn:microsoft.com/office/officeart/2005/8/layout/pList1"/>
    <dgm:cxn modelId="{C6AB12DC-D620-42B3-BE67-C850135689C9}" type="presParOf" srcId="{D4A7D21F-3DC2-4CF6-B4B2-E939EBB586E9}" destId="{F397333A-D64E-4420-9913-96968AE7E7FD}" srcOrd="0" destOrd="0" presId="urn:microsoft.com/office/officeart/2005/8/layout/pList1"/>
    <dgm:cxn modelId="{824A16AA-BA97-4B84-A36B-CB6609C3DF3E}" type="presParOf" srcId="{D4A7D21F-3DC2-4CF6-B4B2-E939EBB586E9}" destId="{F3BD1169-5B7D-4170-B07C-D2AC3AB1755A}" srcOrd="1" destOrd="0" presId="urn:microsoft.com/office/officeart/2005/8/layout/pList1"/>
    <dgm:cxn modelId="{32EB9663-FE23-4E14-9AC6-80DA60F370AD}" type="presParOf" srcId="{842D3033-4BD7-4DBA-98A9-EED9305BFA37}" destId="{F47312EA-3BAE-4D80-B067-F2F0774B25CA}" srcOrd="1" destOrd="0" presId="urn:microsoft.com/office/officeart/2005/8/layout/pList1"/>
    <dgm:cxn modelId="{6E1FCD12-8C34-4796-A2A0-0BC724FB9A29}" type="presParOf" srcId="{842D3033-4BD7-4DBA-98A9-EED9305BFA37}" destId="{05C29639-ACF7-45E5-8DC3-8346AB481408}" srcOrd="2" destOrd="0" presId="urn:microsoft.com/office/officeart/2005/8/layout/pList1"/>
    <dgm:cxn modelId="{1389E707-FD50-4F19-A4F3-C4E58759B034}" type="presParOf" srcId="{05C29639-ACF7-45E5-8DC3-8346AB481408}" destId="{DD24550A-79DC-4BB6-97B3-1AD77F352F78}" srcOrd="0" destOrd="0" presId="urn:microsoft.com/office/officeart/2005/8/layout/pList1"/>
    <dgm:cxn modelId="{42C31BA3-D959-4B92-8027-8EA1C059234D}" type="presParOf" srcId="{05C29639-ACF7-45E5-8DC3-8346AB481408}" destId="{347EC62B-3C8B-4412-9027-9EF7E39BA808}" srcOrd="1" destOrd="0" presId="urn:microsoft.com/office/officeart/2005/8/layout/pList1"/>
  </dgm:cxnLst>
  <dgm:bg>
    <a:solidFill>
      <a:sysClr val="window" lastClr="FFFFFF"/>
    </a:solidFill>
  </dgm:bg>
  <dgm:whole>
    <a:ln w="25400"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DDAC1A-55A9-421B-A344-6CCF829A052B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441D35-AA5A-4CDF-9111-69B20A30FA7F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декабря 2024 года на станции Княжая Октябрьской железной дороги допущено столкновение хвостовой части грузового поезда № 2013 с составом прибывающего пассажирского поезда № 11 сообщением Мурманск – Санкт-Петербург с последующим сходом трех вагонов пассажирского поезда и четырнадцати вагонов грузового поезда.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E0685B-705E-4EA6-B4A6-F42DA5B008AC}" type="parTrans" cxnId="{38771777-5F63-4E94-8580-A95DD53442A7}">
      <dgm:prSet/>
      <dgm:spPr/>
      <dgm:t>
        <a:bodyPr/>
        <a:lstStyle/>
        <a:p>
          <a:endParaRPr lang="ru-RU"/>
        </a:p>
      </dgm:t>
    </dgm:pt>
    <dgm:pt modelId="{8383A8FB-5C1E-46E6-A19A-F3D02D28F807}" type="sibTrans" cxnId="{38771777-5F63-4E94-8580-A95DD53442A7}">
      <dgm:prSet/>
      <dgm:spPr/>
      <dgm:t>
        <a:bodyPr/>
        <a:lstStyle/>
        <a:p>
          <a:endParaRPr lang="ru-RU"/>
        </a:p>
      </dgm:t>
    </dgm:pt>
    <dgm:pt modelId="{D3671C74-96E6-4256-BF1B-CC6E1AF4AE58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погибло 2 пассажира, повреждено до степени исключения 3 пассажирских и 14 грузовых вагонов. Причина крушения: нарушение порядка закрепления подвижного состава грузового поезда тормозными башмаками менее установленных норм при его вынужденной остановке на перегоне.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44FF82-7C7A-4651-93E3-B891D390116B}" type="parTrans" cxnId="{2387C87C-FC36-4DD2-BFB9-4B90CC92E31C}">
      <dgm:prSet/>
      <dgm:spPr/>
      <dgm:t>
        <a:bodyPr/>
        <a:lstStyle/>
        <a:p>
          <a:endParaRPr lang="ru-RU"/>
        </a:p>
      </dgm:t>
    </dgm:pt>
    <dgm:pt modelId="{40DB208F-9131-41C4-8089-E84C1938A1F7}" type="sibTrans" cxnId="{2387C87C-FC36-4DD2-BFB9-4B90CC92E31C}">
      <dgm:prSet/>
      <dgm:spPr/>
      <dgm:t>
        <a:bodyPr/>
        <a:lstStyle/>
        <a:p>
          <a:endParaRPr lang="ru-RU"/>
        </a:p>
      </dgm:t>
    </dgm:pt>
    <dgm:pt modelId="{9CD6E5D7-0527-4042-B139-E790517D42F6}" type="pres">
      <dgm:prSet presAssocID="{C1DDAC1A-55A9-421B-A344-6CCF829A05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769C1D-5636-4831-9E75-7D55BE4B805A}" type="pres">
      <dgm:prSet presAssocID="{62441D35-AA5A-4CDF-9111-69B20A30FA7F}" presName="compNode" presStyleCnt="0"/>
      <dgm:spPr/>
    </dgm:pt>
    <dgm:pt modelId="{6F5BF704-7C47-4282-8621-EB9FD3E41F7C}" type="pres">
      <dgm:prSet presAssocID="{62441D35-AA5A-4CDF-9111-69B20A30FA7F}" presName="pictRect" presStyleLbl="node1" presStyleIdx="0" presStyleCnt="2" custScaleX="111092" custScaleY="122067" custLinFactNeighborX="-239" custLinFactNeighborY="-7737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9BCDBDAF-C93E-47D2-944F-89653DE7C7DF}" type="pres">
      <dgm:prSet presAssocID="{62441D35-AA5A-4CDF-9111-69B20A30FA7F}" presName="textRect" presStyleLbl="revTx" presStyleIdx="0" presStyleCnt="2" custScaleX="116389" custLinFactY="-25116" custLinFactNeighborX="120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26DD-AEBA-42DF-A51B-EE0E962C7CE3}" type="pres">
      <dgm:prSet presAssocID="{8383A8FB-5C1E-46E6-A19A-F3D02D28F80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95B916-D8CC-4DC0-BD97-0E9281D214DC}" type="pres">
      <dgm:prSet presAssocID="{D3671C74-96E6-4256-BF1B-CC6E1AF4AE58}" presName="compNode" presStyleCnt="0"/>
      <dgm:spPr/>
    </dgm:pt>
    <dgm:pt modelId="{FC93FFAD-6B7B-447A-B9FA-0A17106C6747}" type="pres">
      <dgm:prSet presAssocID="{D3671C74-96E6-4256-BF1B-CC6E1AF4AE58}" presName="pictRect" presStyleLbl="node1" presStyleIdx="1" presStyleCnt="2" custScaleX="115566" custScaleY="121979" custLinFactY="18056" custLinFactNeighborX="-3652" custLinFactNeighborY="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A448C03A-221C-40F2-8C20-AB9E29678E9C}" type="pres">
      <dgm:prSet presAssocID="{D3671C74-96E6-4256-BF1B-CC6E1AF4AE58}" presName="textRect" presStyleLbl="revTx" presStyleIdx="1" presStyleCnt="2" custLinFactY="-158952" custLinFactNeighborX="-533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87C87C-FC36-4DD2-BFB9-4B90CC92E31C}" srcId="{C1DDAC1A-55A9-421B-A344-6CCF829A052B}" destId="{D3671C74-96E6-4256-BF1B-CC6E1AF4AE58}" srcOrd="1" destOrd="0" parTransId="{7C44FF82-7C7A-4651-93E3-B891D390116B}" sibTransId="{40DB208F-9131-41C4-8089-E84C1938A1F7}"/>
    <dgm:cxn modelId="{38771777-5F63-4E94-8580-A95DD53442A7}" srcId="{C1DDAC1A-55A9-421B-A344-6CCF829A052B}" destId="{62441D35-AA5A-4CDF-9111-69B20A30FA7F}" srcOrd="0" destOrd="0" parTransId="{1AE0685B-705E-4EA6-B4A6-F42DA5B008AC}" sibTransId="{8383A8FB-5C1E-46E6-A19A-F3D02D28F807}"/>
    <dgm:cxn modelId="{D12271A8-BBA2-4A66-A7D7-89B98A4F26A3}" type="presOf" srcId="{62441D35-AA5A-4CDF-9111-69B20A30FA7F}" destId="{9BCDBDAF-C93E-47D2-944F-89653DE7C7DF}" srcOrd="0" destOrd="0" presId="urn:microsoft.com/office/officeart/2005/8/layout/pList1"/>
    <dgm:cxn modelId="{F90388AE-1D08-4D04-973E-12BA12DA13C0}" type="presOf" srcId="{C1DDAC1A-55A9-421B-A344-6CCF829A052B}" destId="{9CD6E5D7-0527-4042-B139-E790517D42F6}" srcOrd="0" destOrd="0" presId="urn:microsoft.com/office/officeart/2005/8/layout/pList1"/>
    <dgm:cxn modelId="{B0E8C4D5-6A35-460F-ACA9-FF05A623AB61}" type="presOf" srcId="{D3671C74-96E6-4256-BF1B-CC6E1AF4AE58}" destId="{A448C03A-221C-40F2-8C20-AB9E29678E9C}" srcOrd="0" destOrd="0" presId="urn:microsoft.com/office/officeart/2005/8/layout/pList1"/>
    <dgm:cxn modelId="{5617C120-5787-4E50-A64A-4012FAF2888E}" type="presOf" srcId="{8383A8FB-5C1E-46E6-A19A-F3D02D28F807}" destId="{4DFC26DD-AEBA-42DF-A51B-EE0E962C7CE3}" srcOrd="0" destOrd="0" presId="urn:microsoft.com/office/officeart/2005/8/layout/pList1"/>
    <dgm:cxn modelId="{097958F2-B8ED-44DE-A713-0B62A3B744D5}" type="presParOf" srcId="{9CD6E5D7-0527-4042-B139-E790517D42F6}" destId="{CF769C1D-5636-4831-9E75-7D55BE4B805A}" srcOrd="0" destOrd="0" presId="urn:microsoft.com/office/officeart/2005/8/layout/pList1"/>
    <dgm:cxn modelId="{6DDB7891-3745-4F33-A5DF-2FEF4FD01620}" type="presParOf" srcId="{CF769C1D-5636-4831-9E75-7D55BE4B805A}" destId="{6F5BF704-7C47-4282-8621-EB9FD3E41F7C}" srcOrd="0" destOrd="0" presId="urn:microsoft.com/office/officeart/2005/8/layout/pList1"/>
    <dgm:cxn modelId="{94722349-6D74-49A8-A228-C53531D55359}" type="presParOf" srcId="{CF769C1D-5636-4831-9E75-7D55BE4B805A}" destId="{9BCDBDAF-C93E-47D2-944F-89653DE7C7DF}" srcOrd="1" destOrd="0" presId="urn:microsoft.com/office/officeart/2005/8/layout/pList1"/>
    <dgm:cxn modelId="{CEF60353-A05F-4FF1-9902-4AF5A0263278}" type="presParOf" srcId="{9CD6E5D7-0527-4042-B139-E790517D42F6}" destId="{4DFC26DD-AEBA-42DF-A51B-EE0E962C7CE3}" srcOrd="1" destOrd="0" presId="urn:microsoft.com/office/officeart/2005/8/layout/pList1"/>
    <dgm:cxn modelId="{B1E05EFB-73EA-4B93-82ED-A90FC9266DC0}" type="presParOf" srcId="{9CD6E5D7-0527-4042-B139-E790517D42F6}" destId="{F295B916-D8CC-4DC0-BD97-0E9281D214DC}" srcOrd="2" destOrd="0" presId="urn:microsoft.com/office/officeart/2005/8/layout/pList1"/>
    <dgm:cxn modelId="{34A742DE-0F58-497D-AD39-E4CBCAFD2300}" type="presParOf" srcId="{F295B916-D8CC-4DC0-BD97-0E9281D214DC}" destId="{FC93FFAD-6B7B-447A-B9FA-0A17106C6747}" srcOrd="0" destOrd="0" presId="urn:microsoft.com/office/officeart/2005/8/layout/pList1"/>
    <dgm:cxn modelId="{3AC80803-69F5-4545-BA36-79EC71E8AB78}" type="presParOf" srcId="{F295B916-D8CC-4DC0-BD97-0E9281D214DC}" destId="{A448C03A-221C-40F2-8C20-AB9E29678E9C}" srcOrd="1" destOrd="0" presId="urn:microsoft.com/office/officeart/2005/8/layout/pList1"/>
  </dgm:cxnLst>
  <dgm:bg>
    <a:solidFill>
      <a:sysClr val="window" lastClr="FFFFFF"/>
    </a:solidFill>
  </dgm:bg>
  <dgm:whole>
    <a:ln w="25400"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021481-583E-44A2-82C1-8F96223A3792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74A012-9036-4C8A-AC5E-9CF6FF86469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августа 2024 года на железнодорожной станции Оленегорск Октябрьской железной дороги – филиала ОАО «РЖД» допущен сход 8 грузовых вагонов.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7E73AF-50AE-42F8-A646-9FC6CCCE3A44}" type="parTrans" cxnId="{BDE66394-EE92-45CF-AB51-913AD52DC5CF}">
      <dgm:prSet/>
      <dgm:spPr/>
      <dgm:t>
        <a:bodyPr/>
        <a:lstStyle/>
        <a:p>
          <a:endParaRPr lang="ru-RU"/>
        </a:p>
      </dgm:t>
    </dgm:pt>
    <dgm:pt modelId="{BC35645B-B920-4427-8D63-259ABD6B7D9F}" type="sibTrans" cxnId="{BDE66394-EE92-45CF-AB51-913AD52DC5CF}">
      <dgm:prSet/>
      <dgm:spPr/>
      <dgm:t>
        <a:bodyPr/>
        <a:lstStyle/>
        <a:p>
          <a:endParaRPr lang="ru-RU"/>
        </a:p>
      </dgm:t>
    </dgm:pt>
    <dgm:pt modelId="{3639F6A4-EB69-488B-AE77-7DD926F9C97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тяжело травмирован работник ОАО «РЖД», повреждено 8 вагонов в объеме текущего отцепочного ремонта. Причина аварии: нарушение обязательных требований Апатитской дистанцией инфраструктуры, допущенные при производстве путевых работ.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0DF358-DC16-4537-AAF6-CFBE49EC4D12}" type="parTrans" cxnId="{C55B92CE-7053-4689-8590-131B245022DA}">
      <dgm:prSet/>
      <dgm:spPr/>
      <dgm:t>
        <a:bodyPr/>
        <a:lstStyle/>
        <a:p>
          <a:endParaRPr lang="ru-RU"/>
        </a:p>
      </dgm:t>
    </dgm:pt>
    <dgm:pt modelId="{8D7EC06E-ADB5-43C5-A338-E523409295CB}" type="sibTrans" cxnId="{C55B92CE-7053-4689-8590-131B245022DA}">
      <dgm:prSet/>
      <dgm:spPr/>
      <dgm:t>
        <a:bodyPr/>
        <a:lstStyle/>
        <a:p>
          <a:endParaRPr lang="ru-RU"/>
        </a:p>
      </dgm:t>
    </dgm:pt>
    <dgm:pt modelId="{304AEB72-87C4-495F-A463-CE4EFDF4D3BE}" type="pres">
      <dgm:prSet presAssocID="{2F021481-583E-44A2-82C1-8F96223A379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9388DFB1-6B21-43E7-ABDF-CC18A4970F4C}" type="pres">
      <dgm:prSet presAssocID="{7874A012-9036-4C8A-AC5E-9CF6FF864695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32A17265-F051-4DAC-8C02-38392114C637}" type="pres">
      <dgm:prSet presAssocID="{7874A012-9036-4C8A-AC5E-9CF6FF864695}" presName="Accent" presStyleLbl="trAlignAcc1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4E43C51-1792-40A3-9987-978500D5563F}" type="pres">
      <dgm:prSet presAssocID="{7874A012-9036-4C8A-AC5E-9CF6FF864695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  <dgm:t>
        <a:bodyPr/>
        <a:lstStyle/>
        <a:p>
          <a:endParaRPr lang="ru-RU"/>
        </a:p>
      </dgm:t>
    </dgm:pt>
    <dgm:pt modelId="{8D9F9570-46A2-4A17-A40C-2AAF3F816350}" type="pres">
      <dgm:prSet presAssocID="{7874A012-9036-4C8A-AC5E-9CF6FF864695}" presName="ChildComposite" presStyleCnt="0"/>
      <dgm:spPr/>
      <dgm:t>
        <a:bodyPr/>
        <a:lstStyle/>
        <a:p>
          <a:endParaRPr lang="ru-RU"/>
        </a:p>
      </dgm:t>
    </dgm:pt>
    <dgm:pt modelId="{FE1D8B7D-00F2-45F1-A29D-3A727347ADB4}" type="pres">
      <dgm:prSet presAssocID="{7874A012-9036-4C8A-AC5E-9CF6FF864695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9F32E-4FBA-4544-9317-5506291D02BB}" type="pres">
      <dgm:prSet presAssocID="{7874A012-9036-4C8A-AC5E-9CF6FF864695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22DEC-661A-4E7F-A8CF-B9A63EF666FF}" type="pres">
      <dgm:prSet presAssocID="{BC35645B-B920-4427-8D63-259ABD6B7D9F}" presName="sibTrans" presStyleCnt="0"/>
      <dgm:spPr/>
      <dgm:t>
        <a:bodyPr/>
        <a:lstStyle/>
        <a:p>
          <a:endParaRPr lang="ru-RU"/>
        </a:p>
      </dgm:t>
    </dgm:pt>
    <dgm:pt modelId="{3EF71497-F9AB-4467-82F0-79D38FC62CD8}" type="pres">
      <dgm:prSet presAssocID="{3639F6A4-EB69-488B-AE77-7DD926F9C977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84F6A06-FFDC-4B11-A1F7-18969D60FC1D}" type="pres">
      <dgm:prSet presAssocID="{3639F6A4-EB69-488B-AE77-7DD926F9C977}" presName="Accent" presStyleLbl="trAlignAcc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520CCBE-1672-42C3-9FFB-233AAF43F431}" type="pres">
      <dgm:prSet presAssocID="{3639F6A4-EB69-488B-AE77-7DD926F9C977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ru-RU"/>
        </a:p>
      </dgm:t>
    </dgm:pt>
    <dgm:pt modelId="{E28CA240-AFDC-445A-A3E1-48DA85D211E1}" type="pres">
      <dgm:prSet presAssocID="{3639F6A4-EB69-488B-AE77-7DD926F9C977}" presName="ChildComposite" presStyleCnt="0"/>
      <dgm:spPr/>
      <dgm:t>
        <a:bodyPr/>
        <a:lstStyle/>
        <a:p>
          <a:endParaRPr lang="ru-RU"/>
        </a:p>
      </dgm:t>
    </dgm:pt>
    <dgm:pt modelId="{3AF341CB-A4BE-4F64-B69C-0487BE349504}" type="pres">
      <dgm:prSet presAssocID="{3639F6A4-EB69-488B-AE77-7DD926F9C977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52A60-CA7F-4249-B54B-072A9D887DAB}" type="pres">
      <dgm:prSet presAssocID="{3639F6A4-EB69-488B-AE77-7DD926F9C97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E66394-EE92-45CF-AB51-913AD52DC5CF}" srcId="{2F021481-583E-44A2-82C1-8F96223A3792}" destId="{7874A012-9036-4C8A-AC5E-9CF6FF864695}" srcOrd="0" destOrd="0" parTransId="{567E73AF-50AE-42F8-A646-9FC6CCCE3A44}" sibTransId="{BC35645B-B920-4427-8D63-259ABD6B7D9F}"/>
    <dgm:cxn modelId="{6E2B6695-73C9-4F3F-A146-58A135F12B94}" type="presOf" srcId="{2F021481-583E-44A2-82C1-8F96223A3792}" destId="{304AEB72-87C4-495F-A463-CE4EFDF4D3BE}" srcOrd="0" destOrd="0" presId="urn:microsoft.com/office/officeart/2008/layout/CaptionedPictures"/>
    <dgm:cxn modelId="{51447373-DC27-4CAC-8641-C52FE15D06AF}" type="presOf" srcId="{7874A012-9036-4C8A-AC5E-9CF6FF864695}" destId="{F879F32E-4FBA-4544-9317-5506291D02BB}" srcOrd="0" destOrd="0" presId="urn:microsoft.com/office/officeart/2008/layout/CaptionedPictures"/>
    <dgm:cxn modelId="{FF90D6F7-7FD3-4237-A4C4-3D8DA1B41BDF}" type="presOf" srcId="{3639F6A4-EB69-488B-AE77-7DD926F9C977}" destId="{2A852A60-CA7F-4249-B54B-072A9D887DAB}" srcOrd="0" destOrd="0" presId="urn:microsoft.com/office/officeart/2008/layout/CaptionedPictures"/>
    <dgm:cxn modelId="{C55B92CE-7053-4689-8590-131B245022DA}" srcId="{2F021481-583E-44A2-82C1-8F96223A3792}" destId="{3639F6A4-EB69-488B-AE77-7DD926F9C977}" srcOrd="1" destOrd="0" parTransId="{C80DF358-DC16-4537-AAF6-CFBE49EC4D12}" sibTransId="{8D7EC06E-ADB5-43C5-A338-E523409295CB}"/>
    <dgm:cxn modelId="{902FC948-7C15-4FEE-B37A-FB9CA032B1FE}" type="presParOf" srcId="{304AEB72-87C4-495F-A463-CE4EFDF4D3BE}" destId="{9388DFB1-6B21-43E7-ABDF-CC18A4970F4C}" srcOrd="0" destOrd="0" presId="urn:microsoft.com/office/officeart/2008/layout/CaptionedPictures"/>
    <dgm:cxn modelId="{9B9A38E9-9323-42F5-9C07-8B78D5E1E708}" type="presParOf" srcId="{9388DFB1-6B21-43E7-ABDF-CC18A4970F4C}" destId="{32A17265-F051-4DAC-8C02-38392114C637}" srcOrd="0" destOrd="0" presId="urn:microsoft.com/office/officeart/2008/layout/CaptionedPictures"/>
    <dgm:cxn modelId="{0823022C-F690-458C-B3ED-BB0034E14D2B}" type="presParOf" srcId="{9388DFB1-6B21-43E7-ABDF-CC18A4970F4C}" destId="{84E43C51-1792-40A3-9987-978500D5563F}" srcOrd="1" destOrd="0" presId="urn:microsoft.com/office/officeart/2008/layout/CaptionedPictures"/>
    <dgm:cxn modelId="{099411CD-ACB7-4DFB-9D5B-FDCC73E06C2E}" type="presParOf" srcId="{9388DFB1-6B21-43E7-ABDF-CC18A4970F4C}" destId="{8D9F9570-46A2-4A17-A40C-2AAF3F816350}" srcOrd="2" destOrd="0" presId="urn:microsoft.com/office/officeart/2008/layout/CaptionedPictures"/>
    <dgm:cxn modelId="{D326F50A-1F31-4111-9EF2-52622204D673}" type="presParOf" srcId="{8D9F9570-46A2-4A17-A40C-2AAF3F816350}" destId="{FE1D8B7D-00F2-45F1-A29D-3A727347ADB4}" srcOrd="0" destOrd="0" presId="urn:microsoft.com/office/officeart/2008/layout/CaptionedPictures"/>
    <dgm:cxn modelId="{5E02E700-3BF0-4A38-9C1A-5300455400AB}" type="presParOf" srcId="{8D9F9570-46A2-4A17-A40C-2AAF3F816350}" destId="{F879F32E-4FBA-4544-9317-5506291D02BB}" srcOrd="1" destOrd="0" presId="urn:microsoft.com/office/officeart/2008/layout/CaptionedPictures"/>
    <dgm:cxn modelId="{0F5C336B-40DE-4937-84A3-4B18D5909442}" type="presParOf" srcId="{304AEB72-87C4-495F-A463-CE4EFDF4D3BE}" destId="{D8A22DEC-661A-4E7F-A8CF-B9A63EF666FF}" srcOrd="1" destOrd="0" presId="urn:microsoft.com/office/officeart/2008/layout/CaptionedPictures"/>
    <dgm:cxn modelId="{05930419-9E55-4FCA-86A1-897957EE4FF9}" type="presParOf" srcId="{304AEB72-87C4-495F-A463-CE4EFDF4D3BE}" destId="{3EF71497-F9AB-4467-82F0-79D38FC62CD8}" srcOrd="2" destOrd="0" presId="urn:microsoft.com/office/officeart/2008/layout/CaptionedPictures"/>
    <dgm:cxn modelId="{BC7FF9E4-743A-44AB-ADB5-4840E025E08A}" type="presParOf" srcId="{3EF71497-F9AB-4467-82F0-79D38FC62CD8}" destId="{D84F6A06-FFDC-4B11-A1F7-18969D60FC1D}" srcOrd="0" destOrd="0" presId="urn:microsoft.com/office/officeart/2008/layout/CaptionedPictures"/>
    <dgm:cxn modelId="{3072E6CE-FE55-4E68-B876-732F3DE58230}" type="presParOf" srcId="{3EF71497-F9AB-4467-82F0-79D38FC62CD8}" destId="{0520CCBE-1672-42C3-9FFB-233AAF43F431}" srcOrd="1" destOrd="0" presId="urn:microsoft.com/office/officeart/2008/layout/CaptionedPictures"/>
    <dgm:cxn modelId="{62A28BD6-0517-462D-ADF4-6E8135606808}" type="presParOf" srcId="{3EF71497-F9AB-4467-82F0-79D38FC62CD8}" destId="{E28CA240-AFDC-445A-A3E1-48DA85D211E1}" srcOrd="2" destOrd="0" presId="urn:microsoft.com/office/officeart/2008/layout/CaptionedPictures"/>
    <dgm:cxn modelId="{A3CAB193-13C6-46FF-8D0B-2C53F496BBF7}" type="presParOf" srcId="{E28CA240-AFDC-445A-A3E1-48DA85D211E1}" destId="{3AF341CB-A4BE-4F64-B69C-0487BE349504}" srcOrd="0" destOrd="0" presId="urn:microsoft.com/office/officeart/2008/layout/CaptionedPictures"/>
    <dgm:cxn modelId="{54199A00-1C7D-4170-89B6-C56BAFDF6099}" type="presParOf" srcId="{E28CA240-AFDC-445A-A3E1-48DA85D211E1}" destId="{2A852A60-CA7F-4249-B54B-072A9D887DAB}" srcOrd="1" destOrd="0" presId="urn:microsoft.com/office/officeart/2008/layout/CaptionedPictures"/>
  </dgm:cxnLst>
  <dgm:bg/>
  <dgm:whole>
    <a:ln w="25400"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DA28B1-B99C-4077-A130-9EE0E4B4B50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83899A-ADB9-4B7F-B40D-CAA760AC8DA1}">
      <dgm:prSet phldrT="[Текст]"/>
      <dgm:spPr>
        <a:xfrm>
          <a:off x="3429" y="385674"/>
          <a:ext cx="3343274" cy="956654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>
            <a:spcAft>
              <a:spcPts val="0"/>
            </a:spcAft>
          </a:pPr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видов контроля</a:t>
          </a:r>
        </a:p>
        <a:p>
          <a:pPr>
            <a:spcAft>
              <a:spcPts val="0"/>
            </a:spcAft>
          </a:pPr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(ЕРВК)</a:t>
          </a:r>
          <a:endParaRPr lang="ru-RU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4F6C1D6-C39D-4696-87F9-85961337A7C1}" type="parTrans" cxnId="{6FB50774-AAA0-427C-A4CC-C21A76851F1A}">
      <dgm:prSet/>
      <dgm:spPr/>
      <dgm:t>
        <a:bodyPr/>
        <a:lstStyle/>
        <a:p>
          <a:endParaRPr lang="ru-RU"/>
        </a:p>
      </dgm:t>
    </dgm:pt>
    <dgm:pt modelId="{609B8B14-2975-4E20-B0EB-01AD98597BD6}" type="sibTrans" cxnId="{6FB50774-AAA0-427C-A4CC-C21A76851F1A}">
      <dgm:prSet/>
      <dgm:spPr/>
      <dgm:t>
        <a:bodyPr/>
        <a:lstStyle/>
        <a:p>
          <a:endParaRPr lang="ru-RU"/>
        </a:p>
      </dgm:t>
    </dgm:pt>
    <dgm:pt modelId="{4D60EB26-86F8-49AE-B0B8-09588B88279E}">
      <dgm:prSet phldrT="[Текст]"/>
      <dgm:spPr>
        <a:xfrm>
          <a:off x="3429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Сведения о видах контроля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77793A4-4046-448F-B8D3-DDF25787887E}" type="parTrans" cxnId="{A134CE31-9A63-442B-B3B6-763D956B32EF}">
      <dgm:prSet/>
      <dgm:spPr/>
      <dgm:t>
        <a:bodyPr/>
        <a:lstStyle/>
        <a:p>
          <a:endParaRPr lang="ru-RU"/>
        </a:p>
      </dgm:t>
    </dgm:pt>
    <dgm:pt modelId="{9064BCA3-36A4-4C0D-949D-7C340B68FAED}" type="sibTrans" cxnId="{A134CE31-9A63-442B-B3B6-763D956B32EF}">
      <dgm:prSet/>
      <dgm:spPr/>
      <dgm:t>
        <a:bodyPr/>
        <a:lstStyle/>
        <a:p>
          <a:endParaRPr lang="ru-RU"/>
        </a:p>
      </dgm:t>
    </dgm:pt>
    <dgm:pt modelId="{AD74E0D2-CAA4-46CD-9FB9-7E24D7BE4E42}">
      <dgm:prSet phldrT="[Текст]"/>
      <dgm:spPr>
        <a:xfrm>
          <a:off x="3814762" y="385674"/>
          <a:ext cx="3343274" cy="956654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контрольных (надзорных) мероприятий </a:t>
          </a:r>
          <a:r>
            <a:rPr lang="ru-RU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(ЕРКНМ)</a:t>
          </a:r>
          <a:endParaRPr lang="ru-RU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90BB8BE-C3A0-4A61-A5EF-F4EA8C7983F6}" type="parTrans" cxnId="{52C61301-F369-41C3-BB26-A194656BB8E0}">
      <dgm:prSet/>
      <dgm:spPr/>
      <dgm:t>
        <a:bodyPr/>
        <a:lstStyle/>
        <a:p>
          <a:endParaRPr lang="ru-RU"/>
        </a:p>
      </dgm:t>
    </dgm:pt>
    <dgm:pt modelId="{9A692558-5108-41B5-923F-9F54B56FD7D6}" type="sibTrans" cxnId="{52C61301-F369-41C3-BB26-A194656BB8E0}">
      <dgm:prSet/>
      <dgm:spPr/>
      <dgm:t>
        <a:bodyPr/>
        <a:lstStyle/>
        <a:p>
          <a:endParaRPr lang="ru-RU"/>
        </a:p>
      </dgm:t>
    </dgm:pt>
    <dgm:pt modelId="{01BCDE8D-F765-4AC2-B72C-808FEE60AC5B}">
      <dgm:prSet phldrT="[Текст]"/>
      <dgm:spPr>
        <a:xfrm>
          <a:off x="3814762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Реестр включает в себя проводимые контрольными органами контрольные (надзорные) мероприятия, профилактические мероприятия, результаты КНМ</a:t>
          </a:r>
        </a:p>
      </dgm:t>
    </dgm:pt>
    <dgm:pt modelId="{DCD41BD8-39E7-44B9-94AB-5CDA8DFBF2C9}" type="parTrans" cxnId="{E1ED6FF1-430B-4A78-8243-9881A6C0621D}">
      <dgm:prSet/>
      <dgm:spPr/>
      <dgm:t>
        <a:bodyPr/>
        <a:lstStyle/>
        <a:p>
          <a:endParaRPr lang="ru-RU"/>
        </a:p>
      </dgm:t>
    </dgm:pt>
    <dgm:pt modelId="{83E69597-4D13-40FC-A5CD-7BC7333C39EE}" type="sibTrans" cxnId="{E1ED6FF1-430B-4A78-8243-9881A6C0621D}">
      <dgm:prSet/>
      <dgm:spPr/>
      <dgm:t>
        <a:bodyPr/>
        <a:lstStyle/>
        <a:p>
          <a:endParaRPr lang="ru-RU"/>
        </a:p>
      </dgm:t>
    </dgm:pt>
    <dgm:pt modelId="{2B50FF0D-B79A-404C-A837-7C5DDB4BEA7A}">
      <dgm:prSet phldrT="[Текст]"/>
      <dgm:spPr>
        <a:xfrm>
          <a:off x="7626096" y="385674"/>
          <a:ext cx="3343274" cy="956654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Информационная система досудебного обжалования</a:t>
          </a:r>
        </a:p>
      </dgm:t>
    </dgm:pt>
    <dgm:pt modelId="{04513092-66E4-4452-BFFF-1D4DFEE8AAB1}" type="parTrans" cxnId="{3FF3B2D4-7592-49FF-8372-BDB1B015E6A4}">
      <dgm:prSet/>
      <dgm:spPr/>
      <dgm:t>
        <a:bodyPr/>
        <a:lstStyle/>
        <a:p>
          <a:endParaRPr lang="ru-RU"/>
        </a:p>
      </dgm:t>
    </dgm:pt>
    <dgm:pt modelId="{4854D8F4-444F-4F81-9EFD-D2F9A4C0C5E0}" type="sibTrans" cxnId="{3FF3B2D4-7592-49FF-8372-BDB1B015E6A4}">
      <dgm:prSet/>
      <dgm:spPr/>
      <dgm:t>
        <a:bodyPr/>
        <a:lstStyle/>
        <a:p>
          <a:endParaRPr lang="ru-RU"/>
        </a:p>
      </dgm:t>
    </dgm:pt>
    <dgm:pt modelId="{DD903E30-4CBB-4306-B7CD-12BA823D57F7}">
      <dgm:prSet phldrT="[Текст]"/>
      <dgm:spPr>
        <a:xfrm>
          <a:off x="7626096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Решение уполномоченного на рассмотрение жалобы органа размещается в личном кабинете контролируемого лица на ЕПГУ</a:t>
          </a:r>
        </a:p>
      </dgm:t>
    </dgm:pt>
    <dgm:pt modelId="{BA083EC9-62BD-4E27-B4FF-599693B7F503}" type="parTrans" cxnId="{F934D908-7029-44FF-813D-8FE32832469F}">
      <dgm:prSet/>
      <dgm:spPr/>
      <dgm:t>
        <a:bodyPr/>
        <a:lstStyle/>
        <a:p>
          <a:endParaRPr lang="ru-RU"/>
        </a:p>
      </dgm:t>
    </dgm:pt>
    <dgm:pt modelId="{485B46CC-D49E-47E7-B184-C23723585FCE}" type="sibTrans" cxnId="{F934D908-7029-44FF-813D-8FE32832469F}">
      <dgm:prSet/>
      <dgm:spPr/>
      <dgm:t>
        <a:bodyPr/>
        <a:lstStyle/>
        <a:p>
          <a:endParaRPr lang="ru-RU"/>
        </a:p>
      </dgm:t>
    </dgm:pt>
    <dgm:pt modelId="{27764A9F-DDD9-43B5-BF1D-A767AD74E3F5}">
      <dgm:prSet phldrT="[Текст]"/>
      <dgm:spPr>
        <a:xfrm>
          <a:off x="3429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Заполнение через личный кабинет на официальном сайте единого реестра в сети "Интернет"</a:t>
          </a:r>
        </a:p>
      </dgm:t>
    </dgm:pt>
    <dgm:pt modelId="{EBDB1A6F-FBF0-4187-8DC2-6F4B16390541}" type="parTrans" cxnId="{DF9E2753-0682-4C55-B618-BF8F3582097A}">
      <dgm:prSet/>
      <dgm:spPr/>
      <dgm:t>
        <a:bodyPr/>
        <a:lstStyle/>
        <a:p>
          <a:endParaRPr lang="ru-RU"/>
        </a:p>
      </dgm:t>
    </dgm:pt>
    <dgm:pt modelId="{9D9B8191-4C9B-45EB-B5AB-F0970CB0E7A1}" type="sibTrans" cxnId="{DF9E2753-0682-4C55-B618-BF8F3582097A}">
      <dgm:prSet/>
      <dgm:spPr/>
      <dgm:t>
        <a:bodyPr/>
        <a:lstStyle/>
        <a:p>
          <a:endParaRPr lang="ru-RU"/>
        </a:p>
      </dgm:t>
    </dgm:pt>
    <dgm:pt modelId="{1D9A31D1-5460-4186-B3CC-EBFF413802B0}">
      <dgm:prSet/>
      <dgm:spPr>
        <a:xfrm>
          <a:off x="3429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Содержит перечень объектов контроля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58F4230-AB95-4934-A9C2-5CB50ED88F5A}" type="parTrans" cxnId="{5184E64A-6BCA-48C4-9A1B-3013D71AA449}">
      <dgm:prSet/>
      <dgm:spPr/>
      <dgm:t>
        <a:bodyPr/>
        <a:lstStyle/>
        <a:p>
          <a:endParaRPr lang="ru-RU"/>
        </a:p>
      </dgm:t>
    </dgm:pt>
    <dgm:pt modelId="{7A0E573D-5A66-4D05-91EF-90BD987EF789}" type="sibTrans" cxnId="{5184E64A-6BCA-48C4-9A1B-3013D71AA449}">
      <dgm:prSet/>
      <dgm:spPr/>
      <dgm:t>
        <a:bodyPr/>
        <a:lstStyle/>
        <a:p>
          <a:endParaRPr lang="ru-RU"/>
        </a:p>
      </dgm:t>
    </dgm:pt>
    <dgm:pt modelId="{089DF520-4F30-4ED4-AA6C-6B1E2C9BFD15}">
      <dgm:prSet phldrT="[Текст]"/>
      <dgm:spPr>
        <a:xfrm>
          <a:off x="3814762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ФГИС ЕРКНМ – Генеральная прокуратура РФ</a:t>
          </a:r>
        </a:p>
      </dgm:t>
    </dgm:pt>
    <dgm:pt modelId="{F7D7020C-FBF7-4A5A-B0DB-9907FA884787}" type="parTrans" cxnId="{21158301-F341-437B-B366-448A6C902B27}">
      <dgm:prSet/>
      <dgm:spPr/>
      <dgm:t>
        <a:bodyPr/>
        <a:lstStyle/>
        <a:p>
          <a:endParaRPr lang="ru-RU"/>
        </a:p>
      </dgm:t>
    </dgm:pt>
    <dgm:pt modelId="{DC0AD447-795F-44DB-B467-46D016CEDCD6}" type="sibTrans" cxnId="{21158301-F341-437B-B366-448A6C902B27}">
      <dgm:prSet/>
      <dgm:spPr/>
      <dgm:t>
        <a:bodyPr/>
        <a:lstStyle/>
        <a:p>
          <a:endParaRPr lang="ru-RU"/>
        </a:p>
      </dgm:t>
    </dgm:pt>
    <dgm:pt modelId="{45E5CEBD-8260-4B54-8F32-99DE1E74C690}">
      <dgm:prSet phldrT="[Текст]"/>
      <dgm:spPr>
        <a:xfrm>
          <a:off x="7626096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Цифровой сервис действует на ЕПГУ с 1 января 2023 года</a:t>
          </a:r>
        </a:p>
      </dgm:t>
    </dgm:pt>
    <dgm:pt modelId="{5A7EC1FF-7D4A-4E61-B3F3-60066DEE0C0B}" type="parTrans" cxnId="{66C1C5BF-65B7-4902-9D8E-D5074D6D6D9A}">
      <dgm:prSet/>
      <dgm:spPr/>
      <dgm:t>
        <a:bodyPr/>
        <a:lstStyle/>
        <a:p>
          <a:endParaRPr lang="ru-RU"/>
        </a:p>
      </dgm:t>
    </dgm:pt>
    <dgm:pt modelId="{17CA4068-5FCD-412F-BAC7-497A48DD60D0}" type="sibTrans" cxnId="{66C1C5BF-65B7-4902-9D8E-D5074D6D6D9A}">
      <dgm:prSet/>
      <dgm:spPr/>
      <dgm:t>
        <a:bodyPr/>
        <a:lstStyle/>
        <a:p>
          <a:endParaRPr lang="ru-RU"/>
        </a:p>
      </dgm:t>
    </dgm:pt>
    <dgm:pt modelId="{8D051B34-A47A-49C8-85C1-29ED503110A4}">
      <dgm:prSet/>
      <dgm:spPr>
        <a:xfrm>
          <a:off x="3429" y="1342328"/>
          <a:ext cx="3343274" cy="3774375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ЕРВК – Министерство экономического развития РФ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FABC1BC-AB91-4961-910E-307C43FE80D0}" type="parTrans" cxnId="{6E85B0FB-7FA9-421B-A575-1C4CAE493B69}">
      <dgm:prSet/>
      <dgm:spPr/>
      <dgm:t>
        <a:bodyPr/>
        <a:lstStyle/>
        <a:p>
          <a:endParaRPr lang="ru-RU"/>
        </a:p>
      </dgm:t>
    </dgm:pt>
    <dgm:pt modelId="{4A860ED0-6300-48EA-B6E4-F90E2B49D36F}" type="sibTrans" cxnId="{6E85B0FB-7FA9-421B-A575-1C4CAE493B69}">
      <dgm:prSet/>
      <dgm:spPr/>
      <dgm:t>
        <a:bodyPr/>
        <a:lstStyle/>
        <a:p>
          <a:endParaRPr lang="ru-RU"/>
        </a:p>
      </dgm:t>
    </dgm:pt>
    <dgm:pt modelId="{EFFA1DEA-ED06-44EE-9EF0-70F0F1CED99B}" type="pres">
      <dgm:prSet presAssocID="{4FDA28B1-B99C-4077-A130-9EE0E4B4B5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56609A-1EF7-40BB-A20E-ED4BA4C777AC}" type="pres">
      <dgm:prSet presAssocID="{9D83899A-ADB9-4B7F-B40D-CAA760AC8DA1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AE5728D5-BE2B-414F-8CE9-376510E78CE9}" type="pres">
      <dgm:prSet presAssocID="{9D83899A-ADB9-4B7F-B40D-CAA760AC8DA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483F5-DCBC-4DE6-B088-00CED163DDF8}" type="pres">
      <dgm:prSet presAssocID="{9D83899A-ADB9-4B7F-B40D-CAA760AC8DA1}" presName="desTx" presStyleLbl="alignAccFollowNode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3F4CF86-ACD6-4CF2-86D6-9213AEB3AC57}" type="pres">
      <dgm:prSet presAssocID="{609B8B14-2975-4E20-B0EB-01AD98597BD6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A21B1EBE-BA58-44C0-89F3-65932E262FC4}" type="pres">
      <dgm:prSet presAssocID="{AD74E0D2-CAA4-46CD-9FB9-7E24D7BE4E42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5B4BE045-57E0-468A-BA20-AE403537E5FD}" type="pres">
      <dgm:prSet presAssocID="{AD74E0D2-CAA4-46CD-9FB9-7E24D7BE4E4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EE225-E1FB-422E-8F49-98E1FC66EC4F}" type="pres">
      <dgm:prSet presAssocID="{AD74E0D2-CAA4-46CD-9FB9-7E24D7BE4E4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C0B67-F930-4F4D-9397-ED4C6897D856}" type="pres">
      <dgm:prSet presAssocID="{9A692558-5108-41B5-923F-9F54B56FD7D6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C3B028CF-9034-4934-8771-8826E055F989}" type="pres">
      <dgm:prSet presAssocID="{2B50FF0D-B79A-404C-A837-7C5DDB4BEA7A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93AA7C54-25CA-472B-97C3-80527EA0240C}" type="pres">
      <dgm:prSet presAssocID="{2B50FF0D-B79A-404C-A837-7C5DDB4BEA7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7008E-97D7-4807-985E-6125941945DD}" type="pres">
      <dgm:prSet presAssocID="{2B50FF0D-B79A-404C-A837-7C5DDB4BEA7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02C758-CA31-44EF-B5CB-CE677B0FDE72}" type="presOf" srcId="{AD74E0D2-CAA4-46CD-9FB9-7E24D7BE4E42}" destId="{5B4BE045-57E0-468A-BA20-AE403537E5FD}" srcOrd="0" destOrd="0" presId="urn:microsoft.com/office/officeart/2005/8/layout/hList1"/>
    <dgm:cxn modelId="{D3D537B0-C110-4E24-AA35-0707A3D0DEAD}" type="presOf" srcId="{4FDA28B1-B99C-4077-A130-9EE0E4B4B505}" destId="{EFFA1DEA-ED06-44EE-9EF0-70F0F1CED99B}" srcOrd="0" destOrd="0" presId="urn:microsoft.com/office/officeart/2005/8/layout/hList1"/>
    <dgm:cxn modelId="{5184E64A-6BCA-48C4-9A1B-3013D71AA449}" srcId="{9D83899A-ADB9-4B7F-B40D-CAA760AC8DA1}" destId="{1D9A31D1-5460-4186-B3CC-EBFF413802B0}" srcOrd="2" destOrd="0" parTransId="{158F4230-AB95-4934-A9C2-5CB50ED88F5A}" sibTransId="{7A0E573D-5A66-4D05-91EF-90BD987EF789}"/>
    <dgm:cxn modelId="{66C1C5BF-65B7-4902-9D8E-D5074D6D6D9A}" srcId="{2B50FF0D-B79A-404C-A837-7C5DDB4BEA7A}" destId="{45E5CEBD-8260-4B54-8F32-99DE1E74C690}" srcOrd="1" destOrd="0" parTransId="{5A7EC1FF-7D4A-4E61-B3F3-60066DEE0C0B}" sibTransId="{17CA4068-5FCD-412F-BAC7-497A48DD60D0}"/>
    <dgm:cxn modelId="{9F4A7946-FFC6-4439-9011-95019C71C171}" type="presOf" srcId="{27764A9F-DDD9-43B5-BF1D-A767AD74E3F5}" destId="{9FC483F5-DCBC-4DE6-B088-00CED163DDF8}" srcOrd="0" destOrd="1" presId="urn:microsoft.com/office/officeart/2005/8/layout/hList1"/>
    <dgm:cxn modelId="{52C61301-F369-41C3-BB26-A194656BB8E0}" srcId="{4FDA28B1-B99C-4077-A130-9EE0E4B4B505}" destId="{AD74E0D2-CAA4-46CD-9FB9-7E24D7BE4E42}" srcOrd="1" destOrd="0" parTransId="{490BB8BE-C3A0-4A61-A5EF-F4EA8C7983F6}" sibTransId="{9A692558-5108-41B5-923F-9F54B56FD7D6}"/>
    <dgm:cxn modelId="{DF9E2753-0682-4C55-B618-BF8F3582097A}" srcId="{9D83899A-ADB9-4B7F-B40D-CAA760AC8DA1}" destId="{27764A9F-DDD9-43B5-BF1D-A767AD74E3F5}" srcOrd="1" destOrd="0" parTransId="{EBDB1A6F-FBF0-4187-8DC2-6F4B16390541}" sibTransId="{9D9B8191-4C9B-45EB-B5AB-F0970CB0E7A1}"/>
    <dgm:cxn modelId="{E596CF9B-2D36-4A15-9FE0-D49ED400E1B2}" type="presOf" srcId="{4D60EB26-86F8-49AE-B0B8-09588B88279E}" destId="{9FC483F5-DCBC-4DE6-B088-00CED163DDF8}" srcOrd="0" destOrd="0" presId="urn:microsoft.com/office/officeart/2005/8/layout/hList1"/>
    <dgm:cxn modelId="{74437F1A-BFBB-44C1-BCC6-B66965AD5411}" type="presOf" srcId="{45E5CEBD-8260-4B54-8F32-99DE1E74C690}" destId="{2AE7008E-97D7-4807-985E-6125941945DD}" srcOrd="0" destOrd="1" presId="urn:microsoft.com/office/officeart/2005/8/layout/hList1"/>
    <dgm:cxn modelId="{40240AE8-BAA6-4AF5-9381-741FF5B59A9C}" type="presOf" srcId="{01BCDE8D-F765-4AC2-B72C-808FEE60AC5B}" destId="{56FEE225-E1FB-422E-8F49-98E1FC66EC4F}" srcOrd="0" destOrd="0" presId="urn:microsoft.com/office/officeart/2005/8/layout/hList1"/>
    <dgm:cxn modelId="{48BD8898-A205-4F4C-8D8B-E2D127E1AB89}" type="presOf" srcId="{8D051B34-A47A-49C8-85C1-29ED503110A4}" destId="{9FC483F5-DCBC-4DE6-B088-00CED163DDF8}" srcOrd="0" destOrd="3" presId="urn:microsoft.com/office/officeart/2005/8/layout/hList1"/>
    <dgm:cxn modelId="{70D5A65D-BAD0-4CEB-AA52-78589A328385}" type="presOf" srcId="{DD903E30-4CBB-4306-B7CD-12BA823D57F7}" destId="{2AE7008E-97D7-4807-985E-6125941945DD}" srcOrd="0" destOrd="0" presId="urn:microsoft.com/office/officeart/2005/8/layout/hList1"/>
    <dgm:cxn modelId="{A134CE31-9A63-442B-B3B6-763D956B32EF}" srcId="{9D83899A-ADB9-4B7F-B40D-CAA760AC8DA1}" destId="{4D60EB26-86F8-49AE-B0B8-09588B88279E}" srcOrd="0" destOrd="0" parTransId="{A77793A4-4046-448F-B8D3-DDF25787887E}" sibTransId="{9064BCA3-36A4-4C0D-949D-7C340B68FAED}"/>
    <dgm:cxn modelId="{931DFDD4-0AD3-43C5-BCE1-603ECD0026B9}" type="presOf" srcId="{089DF520-4F30-4ED4-AA6C-6B1E2C9BFD15}" destId="{56FEE225-E1FB-422E-8F49-98E1FC66EC4F}" srcOrd="0" destOrd="1" presId="urn:microsoft.com/office/officeart/2005/8/layout/hList1"/>
    <dgm:cxn modelId="{3FF3B2D4-7592-49FF-8372-BDB1B015E6A4}" srcId="{4FDA28B1-B99C-4077-A130-9EE0E4B4B505}" destId="{2B50FF0D-B79A-404C-A837-7C5DDB4BEA7A}" srcOrd="2" destOrd="0" parTransId="{04513092-66E4-4452-BFFF-1D4DFEE8AAB1}" sibTransId="{4854D8F4-444F-4F81-9EFD-D2F9A4C0C5E0}"/>
    <dgm:cxn modelId="{6FB50774-AAA0-427C-A4CC-C21A76851F1A}" srcId="{4FDA28B1-B99C-4077-A130-9EE0E4B4B505}" destId="{9D83899A-ADB9-4B7F-B40D-CAA760AC8DA1}" srcOrd="0" destOrd="0" parTransId="{74F6C1D6-C39D-4696-87F9-85961337A7C1}" sibTransId="{609B8B14-2975-4E20-B0EB-01AD98597BD6}"/>
    <dgm:cxn modelId="{6E85B0FB-7FA9-421B-A575-1C4CAE493B69}" srcId="{9D83899A-ADB9-4B7F-B40D-CAA760AC8DA1}" destId="{8D051B34-A47A-49C8-85C1-29ED503110A4}" srcOrd="3" destOrd="0" parTransId="{7FABC1BC-AB91-4961-910E-307C43FE80D0}" sibTransId="{4A860ED0-6300-48EA-B6E4-F90E2B49D36F}"/>
    <dgm:cxn modelId="{F934D908-7029-44FF-813D-8FE32832469F}" srcId="{2B50FF0D-B79A-404C-A837-7C5DDB4BEA7A}" destId="{DD903E30-4CBB-4306-B7CD-12BA823D57F7}" srcOrd="0" destOrd="0" parTransId="{BA083EC9-62BD-4E27-B4FF-599693B7F503}" sibTransId="{485B46CC-D49E-47E7-B184-C23723585FCE}"/>
    <dgm:cxn modelId="{71ECD397-18D7-4E8B-A9F8-C6C46477D074}" type="presOf" srcId="{9D83899A-ADB9-4B7F-B40D-CAA760AC8DA1}" destId="{AE5728D5-BE2B-414F-8CE9-376510E78CE9}" srcOrd="0" destOrd="0" presId="urn:microsoft.com/office/officeart/2005/8/layout/hList1"/>
    <dgm:cxn modelId="{DC4D2A65-5C64-44F0-BBE7-6D80904FF577}" type="presOf" srcId="{1D9A31D1-5460-4186-B3CC-EBFF413802B0}" destId="{9FC483F5-DCBC-4DE6-B088-00CED163DDF8}" srcOrd="0" destOrd="2" presId="urn:microsoft.com/office/officeart/2005/8/layout/hList1"/>
    <dgm:cxn modelId="{E1ED6FF1-430B-4A78-8243-9881A6C0621D}" srcId="{AD74E0D2-CAA4-46CD-9FB9-7E24D7BE4E42}" destId="{01BCDE8D-F765-4AC2-B72C-808FEE60AC5B}" srcOrd="0" destOrd="0" parTransId="{DCD41BD8-39E7-44B9-94AB-5CDA8DFBF2C9}" sibTransId="{83E69597-4D13-40FC-A5CD-7BC7333C39EE}"/>
    <dgm:cxn modelId="{493140C9-E9FD-499D-87CC-A84F16701645}" type="presOf" srcId="{2B50FF0D-B79A-404C-A837-7C5DDB4BEA7A}" destId="{93AA7C54-25CA-472B-97C3-80527EA0240C}" srcOrd="0" destOrd="0" presId="urn:microsoft.com/office/officeart/2005/8/layout/hList1"/>
    <dgm:cxn modelId="{21158301-F341-437B-B366-448A6C902B27}" srcId="{AD74E0D2-CAA4-46CD-9FB9-7E24D7BE4E42}" destId="{089DF520-4F30-4ED4-AA6C-6B1E2C9BFD15}" srcOrd="1" destOrd="0" parTransId="{F7D7020C-FBF7-4A5A-B0DB-9907FA884787}" sibTransId="{DC0AD447-795F-44DB-B467-46D016CEDCD6}"/>
    <dgm:cxn modelId="{9295DE4C-B0CF-4ED6-A0C7-DDD4EDAEA39D}" type="presParOf" srcId="{EFFA1DEA-ED06-44EE-9EF0-70F0F1CED99B}" destId="{6756609A-1EF7-40BB-A20E-ED4BA4C777AC}" srcOrd="0" destOrd="0" presId="urn:microsoft.com/office/officeart/2005/8/layout/hList1"/>
    <dgm:cxn modelId="{3D393C4B-7A4B-4863-BB28-CCC8CC67C200}" type="presParOf" srcId="{6756609A-1EF7-40BB-A20E-ED4BA4C777AC}" destId="{AE5728D5-BE2B-414F-8CE9-376510E78CE9}" srcOrd="0" destOrd="0" presId="urn:microsoft.com/office/officeart/2005/8/layout/hList1"/>
    <dgm:cxn modelId="{6BC2A1EA-A28D-4E13-B30D-6383CCBC43FC}" type="presParOf" srcId="{6756609A-1EF7-40BB-A20E-ED4BA4C777AC}" destId="{9FC483F5-DCBC-4DE6-B088-00CED163DDF8}" srcOrd="1" destOrd="0" presId="urn:microsoft.com/office/officeart/2005/8/layout/hList1"/>
    <dgm:cxn modelId="{8C01AC83-0A7F-4BF5-8731-34A3F79AD60A}" type="presParOf" srcId="{EFFA1DEA-ED06-44EE-9EF0-70F0F1CED99B}" destId="{13F4CF86-ACD6-4CF2-86D6-9213AEB3AC57}" srcOrd="1" destOrd="0" presId="urn:microsoft.com/office/officeart/2005/8/layout/hList1"/>
    <dgm:cxn modelId="{3B767B71-9F6D-4CA9-9CF7-333F1F97C5F8}" type="presParOf" srcId="{EFFA1DEA-ED06-44EE-9EF0-70F0F1CED99B}" destId="{A21B1EBE-BA58-44C0-89F3-65932E262FC4}" srcOrd="2" destOrd="0" presId="urn:microsoft.com/office/officeart/2005/8/layout/hList1"/>
    <dgm:cxn modelId="{C7C28902-1AFF-49EA-9037-E7E7CDCCB998}" type="presParOf" srcId="{A21B1EBE-BA58-44C0-89F3-65932E262FC4}" destId="{5B4BE045-57E0-468A-BA20-AE403537E5FD}" srcOrd="0" destOrd="0" presId="urn:microsoft.com/office/officeart/2005/8/layout/hList1"/>
    <dgm:cxn modelId="{B9C617A1-E58B-4700-AF44-84D20F66DF07}" type="presParOf" srcId="{A21B1EBE-BA58-44C0-89F3-65932E262FC4}" destId="{56FEE225-E1FB-422E-8F49-98E1FC66EC4F}" srcOrd="1" destOrd="0" presId="urn:microsoft.com/office/officeart/2005/8/layout/hList1"/>
    <dgm:cxn modelId="{BEECDFFF-5ED1-42D5-8AD0-1EB7466001EA}" type="presParOf" srcId="{EFFA1DEA-ED06-44EE-9EF0-70F0F1CED99B}" destId="{88BC0B67-F930-4F4D-9397-ED4C6897D856}" srcOrd="3" destOrd="0" presId="urn:microsoft.com/office/officeart/2005/8/layout/hList1"/>
    <dgm:cxn modelId="{CA001B61-AC4D-43C6-8140-49566B11D1F6}" type="presParOf" srcId="{EFFA1DEA-ED06-44EE-9EF0-70F0F1CED99B}" destId="{C3B028CF-9034-4934-8771-8826E055F989}" srcOrd="4" destOrd="0" presId="urn:microsoft.com/office/officeart/2005/8/layout/hList1"/>
    <dgm:cxn modelId="{BB009DAA-75A6-49D6-82E5-4AEEBCF7499A}" type="presParOf" srcId="{C3B028CF-9034-4934-8771-8826E055F989}" destId="{93AA7C54-25CA-472B-97C3-80527EA0240C}" srcOrd="0" destOrd="0" presId="urn:microsoft.com/office/officeart/2005/8/layout/hList1"/>
    <dgm:cxn modelId="{5AEC9135-A0C4-4B22-A830-44C0717D9B49}" type="presParOf" srcId="{C3B028CF-9034-4934-8771-8826E055F989}" destId="{2AE7008E-97D7-4807-985E-6125941945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9789FD-A333-44CF-A7AF-6770F5EBABC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7C7896-EF40-4627-B563-8B4EE773F567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Профилактические визиты – установлены 2 вида: профилактический визит по заявлению контролируемого лица и обязательные профилактические визиты, интегрированные в систему управления рисками. Срок проведения может быть увеличен до 10 дней, отказ от ОПВ не предусмотрен, возможно осуществление контрольных (надзорных) действий. При отказе от ОПВ возможно инициирование контрольного (надзорного) мероприятия.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AFA406-1699-43AC-9189-F457C953613B}" type="parTrans" cxnId="{8F48A110-076F-4586-A1D4-BF756D3749E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21A77-115E-4CB5-8789-30880B6FFEA6}" type="sibTrans" cxnId="{8F48A110-076F-4586-A1D4-BF756D3749E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0163B2-39A1-4094-A4F0-9A52DCB5D084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предписаниям появилась отдельная норма закона статья  90.1 – форма документа стандартизирована и снимает ряд вопросов, в частности, в предписании указывается способ направления исполненных пунктов предписания. 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B9935-F9D0-404F-B79D-67B1A5DAEB29}" type="parTrans" cxnId="{9E1BC31E-3CE2-455D-8518-163F04A34E2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95DB1C-0C82-474E-9AB6-40E6068F8A92}" type="sibTrans" cxnId="{9E1BC31E-3CE2-455D-8518-163F04A34E2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01EA6-0F6F-4B26-8F3A-D6ADDE18DAFD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Добавлена статья 61.1 об индикаторах риска – при «срабатывании» индикатора риска инспектор предоставляет мотивированное представление о проведении контрольного (надзорного) мероприятия. Кроме того, добавлены новые основания проведения внепланового КНМ: уклонение от ОПВ, наличие сведений об осуществлении деятельности без лицензии по 99-ФЗ, наличие сведений об осуществлении деятельности без уведомления.  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535369-DE7E-4E94-8887-7B3CB3494BA2}" type="parTrans" cxnId="{0426D28D-FBBC-498F-AA3B-020F512F9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F7766-1D83-4AB6-A9C0-F947653F4122}" type="sibTrans" cxnId="{0426D28D-FBBC-498F-AA3B-020F512F9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B25AD-D793-449B-AE89-F30E15ADEA4F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Запущены новые информационные системы государственного контроля (надзора), а именно: ГИС ТОР КНД модуль административное производство и мобильное приложение «Инспектор», с помощью которого возможно проведение КНМ.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5C1FD0-BB8C-4132-9ED3-6D7023252C3B}" type="parTrans" cxnId="{6EE4C9F1-BE82-4A84-B679-7E140E5BC7B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1BF96-AC8E-4497-B164-1811EDAD2699}" type="sibTrans" cxnId="{6EE4C9F1-BE82-4A84-B679-7E140E5BC7B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F04700-E4A5-45E6-BC03-A54115A938D6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Снизился срок рассмотрения жалобы в подсистеме досудебного обжалования с 20 рабочих дней до 15 рабочих дней.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6E689-777B-4CA9-9B58-3BDD5F0A1280}" type="parTrans" cxnId="{732810B7-1DF2-4F74-920C-17E1AC4B1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752D2B-C69A-4EEB-BB71-6F73730B3D21}" type="sibTrans" cxnId="{732810B7-1DF2-4F74-920C-17E1AC4B1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B3673E-A3F2-4622-AF1A-7308FFCA524A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Самообследование осуществляется в автоматизированном режиме с использованием одного из способов, указанных на официальном сайте контрольного (надзорного) органа в сети "Интернет", и может касаться как контролируемого лица в целом, так и его обособленных подразделений, иных объектов. Контролируемое лицо должно иметь возможность осуществить самообследование без идентификации пользователя.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E021D8-67C2-4C3C-8AC7-0BADBFCC7DBC}" type="parTrans" cxnId="{22558171-E604-45DF-822D-778DBD1D0701}">
      <dgm:prSet/>
      <dgm:spPr/>
      <dgm:t>
        <a:bodyPr/>
        <a:lstStyle/>
        <a:p>
          <a:endParaRPr lang="ru-RU"/>
        </a:p>
      </dgm:t>
    </dgm:pt>
    <dgm:pt modelId="{9FB3B668-0412-4FDA-8E50-60B5186956A5}" type="sibTrans" cxnId="{22558171-E604-45DF-822D-778DBD1D0701}">
      <dgm:prSet/>
      <dgm:spPr/>
      <dgm:t>
        <a:bodyPr/>
        <a:lstStyle/>
        <a:p>
          <a:endParaRPr lang="ru-RU"/>
        </a:p>
      </dgm:t>
    </dgm:pt>
    <dgm:pt modelId="{C9CB8A73-6EE9-4F05-82A2-65013B4F846D}" type="pres">
      <dgm:prSet presAssocID="{7C9789FD-A333-44CF-A7AF-6770F5EBAB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4C61A18-1190-47AE-8884-511ED57FAFF5}" type="pres">
      <dgm:prSet presAssocID="{7C9789FD-A333-44CF-A7AF-6770F5EBABC6}" presName="Name1" presStyleCnt="0"/>
      <dgm:spPr/>
    </dgm:pt>
    <dgm:pt modelId="{14714083-E0F8-4B4B-81E4-0BA5AC273150}" type="pres">
      <dgm:prSet presAssocID="{7C9789FD-A333-44CF-A7AF-6770F5EBABC6}" presName="cycle" presStyleCnt="0"/>
      <dgm:spPr/>
    </dgm:pt>
    <dgm:pt modelId="{99EEDDB7-1E55-4213-8D07-92D5D9AEE21F}" type="pres">
      <dgm:prSet presAssocID="{7C9789FD-A333-44CF-A7AF-6770F5EBABC6}" presName="srcNode" presStyleLbl="node1" presStyleIdx="0" presStyleCnt="6"/>
      <dgm:spPr/>
    </dgm:pt>
    <dgm:pt modelId="{502AF86B-7FEB-4E82-BBAB-9C8ADAA374FC}" type="pres">
      <dgm:prSet presAssocID="{7C9789FD-A333-44CF-A7AF-6770F5EBABC6}" presName="conn" presStyleLbl="parChTrans1D2" presStyleIdx="0" presStyleCnt="1"/>
      <dgm:spPr/>
      <dgm:t>
        <a:bodyPr/>
        <a:lstStyle/>
        <a:p>
          <a:endParaRPr lang="ru-RU"/>
        </a:p>
      </dgm:t>
    </dgm:pt>
    <dgm:pt modelId="{61AE25CE-6072-4F1F-96A2-235D28442B98}" type="pres">
      <dgm:prSet presAssocID="{7C9789FD-A333-44CF-A7AF-6770F5EBABC6}" presName="extraNode" presStyleLbl="node1" presStyleIdx="0" presStyleCnt="6"/>
      <dgm:spPr/>
    </dgm:pt>
    <dgm:pt modelId="{99B37C1C-03E7-4B48-8328-B4023B0EB60E}" type="pres">
      <dgm:prSet presAssocID="{7C9789FD-A333-44CF-A7AF-6770F5EBABC6}" presName="dstNode" presStyleLbl="node1" presStyleIdx="0" presStyleCnt="6"/>
      <dgm:spPr/>
    </dgm:pt>
    <dgm:pt modelId="{2828C5C6-08B7-40CF-BAEA-6466ABE01F8F}" type="pres">
      <dgm:prSet presAssocID="{BA7C7896-EF40-4627-B563-8B4EE773F567}" presName="text_1" presStyleLbl="node1" presStyleIdx="0" presStyleCnt="6" custScaleY="149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BCEE4-C6CF-4C4D-8755-309C788BB413}" type="pres">
      <dgm:prSet presAssocID="{BA7C7896-EF40-4627-B563-8B4EE773F567}" presName="accent_1" presStyleCnt="0"/>
      <dgm:spPr/>
    </dgm:pt>
    <dgm:pt modelId="{F879330B-7707-4124-BE76-380FAC88790F}" type="pres">
      <dgm:prSet presAssocID="{BA7C7896-EF40-4627-B563-8B4EE773F567}" presName="accentRepeatNode" presStyleLbl="solidFgAcc1" presStyleIdx="0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F0D9ECC1-C345-4FFB-969F-1CF83B4538CE}" type="pres">
      <dgm:prSet presAssocID="{8D0163B2-39A1-4094-A4F0-9A52DCB5D0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D1E24-3758-45F2-8431-FA9BF403418F}" type="pres">
      <dgm:prSet presAssocID="{8D0163B2-39A1-4094-A4F0-9A52DCB5D084}" presName="accent_2" presStyleCnt="0"/>
      <dgm:spPr/>
    </dgm:pt>
    <dgm:pt modelId="{3A7D8664-F39E-4571-952B-738E7632DE0F}" type="pres">
      <dgm:prSet presAssocID="{8D0163B2-39A1-4094-A4F0-9A52DCB5D084}" presName="accentRepeatNode" presStyleLbl="solidFgAcc1" presStyleIdx="1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C8D21D00-3080-4EFC-A629-041E07E062D3}" type="pres">
      <dgm:prSet presAssocID="{4FC01EA6-0F6F-4B26-8F3A-D6ADDE18DAFD}" presName="text_3" presStyleLbl="node1" presStyleIdx="2" presStyleCnt="6" custScaleY="136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CB5F7-EBC9-4088-9F4E-8B0001279A76}" type="pres">
      <dgm:prSet presAssocID="{4FC01EA6-0F6F-4B26-8F3A-D6ADDE18DAFD}" presName="accent_3" presStyleCnt="0"/>
      <dgm:spPr/>
    </dgm:pt>
    <dgm:pt modelId="{F713BEFB-CC6A-444F-B1F9-B716FF8BAA28}" type="pres">
      <dgm:prSet presAssocID="{4FC01EA6-0F6F-4B26-8F3A-D6ADDE18DAFD}" presName="accentRepeatNode" presStyleLbl="solidFgAcc1" presStyleIdx="2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423338A1-3ACF-4093-A1C5-295C9622CB5B}" type="pres">
      <dgm:prSet presAssocID="{CCDB25AD-D793-449B-AE89-F30E15ADEA4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87C95-6FBD-4FC0-BBAC-E19DE81336A7}" type="pres">
      <dgm:prSet presAssocID="{CCDB25AD-D793-449B-AE89-F30E15ADEA4F}" presName="accent_4" presStyleCnt="0"/>
      <dgm:spPr/>
    </dgm:pt>
    <dgm:pt modelId="{EE7A67A5-BD08-41AF-B47E-898E6F3D7941}" type="pres">
      <dgm:prSet presAssocID="{CCDB25AD-D793-449B-AE89-F30E15ADEA4F}" presName="accentRepeatNode" presStyleLbl="solidFgAcc1" presStyleIdx="3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D9FD1A71-A7FF-4548-8F31-A060301F4200}" type="pres">
      <dgm:prSet presAssocID="{28F04700-E4A5-45E6-BC03-A54115A938D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14B45-D4F2-4FE8-87AB-8C7A5E47FD65}" type="pres">
      <dgm:prSet presAssocID="{28F04700-E4A5-45E6-BC03-A54115A938D6}" presName="accent_5" presStyleCnt="0"/>
      <dgm:spPr/>
    </dgm:pt>
    <dgm:pt modelId="{9E2D2773-730F-4215-9E61-0C0EC894BEEB}" type="pres">
      <dgm:prSet presAssocID="{28F04700-E4A5-45E6-BC03-A54115A938D6}" presName="accentRepeatNode" presStyleLbl="solidFgAcc1" presStyleIdx="4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41A292F9-193B-4484-B520-AEE290F1425B}" type="pres">
      <dgm:prSet presAssocID="{BFB3673E-A3F2-4622-AF1A-7308FFCA524A}" presName="text_6" presStyleLbl="node1" presStyleIdx="5" presStyleCnt="6" custScaleY="163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9822C-7377-4C1C-9ED5-F51E62869861}" type="pres">
      <dgm:prSet presAssocID="{BFB3673E-A3F2-4622-AF1A-7308FFCA524A}" presName="accent_6" presStyleCnt="0"/>
      <dgm:spPr/>
    </dgm:pt>
    <dgm:pt modelId="{80625848-0D44-45AC-BEB6-8E2A38F0A827}" type="pres">
      <dgm:prSet presAssocID="{BFB3673E-A3F2-4622-AF1A-7308FFCA524A}" presName="accentRepeatNode" presStyleLbl="solidFgAcc1" presStyleIdx="5" presStyleCnt="6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</dgm:ptLst>
  <dgm:cxnLst>
    <dgm:cxn modelId="{0426D28D-FBBC-498F-AA3B-020F512F9936}" srcId="{7C9789FD-A333-44CF-A7AF-6770F5EBABC6}" destId="{4FC01EA6-0F6F-4B26-8F3A-D6ADDE18DAFD}" srcOrd="2" destOrd="0" parTransId="{89535369-DE7E-4E94-8887-7B3CB3494BA2}" sibTransId="{0DCF7766-1D83-4AB6-A9C0-F947653F4122}"/>
    <dgm:cxn modelId="{732810B7-1DF2-4F74-920C-17E1AC4B1936}" srcId="{7C9789FD-A333-44CF-A7AF-6770F5EBABC6}" destId="{28F04700-E4A5-45E6-BC03-A54115A938D6}" srcOrd="4" destOrd="0" parTransId="{5006E689-777B-4CA9-9B58-3BDD5F0A1280}" sibTransId="{73752D2B-C69A-4EEB-BB71-6F73730B3D21}"/>
    <dgm:cxn modelId="{8F48A110-076F-4586-A1D4-BF756D3749E1}" srcId="{7C9789FD-A333-44CF-A7AF-6770F5EBABC6}" destId="{BA7C7896-EF40-4627-B563-8B4EE773F567}" srcOrd="0" destOrd="0" parTransId="{68AFA406-1699-43AC-9189-F457C953613B}" sibTransId="{5AE21A77-115E-4CB5-8789-30880B6FFEA6}"/>
    <dgm:cxn modelId="{B4FB1B65-ECB1-481D-98BA-855559BDA829}" type="presOf" srcId="{4FC01EA6-0F6F-4B26-8F3A-D6ADDE18DAFD}" destId="{C8D21D00-3080-4EFC-A629-041E07E062D3}" srcOrd="0" destOrd="0" presId="urn:microsoft.com/office/officeart/2008/layout/VerticalCurvedList"/>
    <dgm:cxn modelId="{4C813A72-DC87-4466-B9F7-5EB9940BFA71}" type="presOf" srcId="{BA7C7896-EF40-4627-B563-8B4EE773F567}" destId="{2828C5C6-08B7-40CF-BAEA-6466ABE01F8F}" srcOrd="0" destOrd="0" presId="urn:microsoft.com/office/officeart/2008/layout/VerticalCurvedList"/>
    <dgm:cxn modelId="{A5BDCF31-EDAC-4D7D-8853-0C9352A47211}" type="presOf" srcId="{28F04700-E4A5-45E6-BC03-A54115A938D6}" destId="{D9FD1A71-A7FF-4548-8F31-A060301F4200}" srcOrd="0" destOrd="0" presId="urn:microsoft.com/office/officeart/2008/layout/VerticalCurvedList"/>
    <dgm:cxn modelId="{94599E5C-4CA1-4317-A5F4-5220C1DBC357}" type="presOf" srcId="{5AE21A77-115E-4CB5-8789-30880B6FFEA6}" destId="{502AF86B-7FEB-4E82-BBAB-9C8ADAA374FC}" srcOrd="0" destOrd="0" presId="urn:microsoft.com/office/officeart/2008/layout/VerticalCurvedList"/>
    <dgm:cxn modelId="{BFC1DFEA-9C81-4B1A-AC21-EA7A031E7283}" type="presOf" srcId="{BFB3673E-A3F2-4622-AF1A-7308FFCA524A}" destId="{41A292F9-193B-4484-B520-AEE290F1425B}" srcOrd="0" destOrd="0" presId="urn:microsoft.com/office/officeart/2008/layout/VerticalCurvedList"/>
    <dgm:cxn modelId="{22558171-E604-45DF-822D-778DBD1D0701}" srcId="{7C9789FD-A333-44CF-A7AF-6770F5EBABC6}" destId="{BFB3673E-A3F2-4622-AF1A-7308FFCA524A}" srcOrd="5" destOrd="0" parTransId="{E6E021D8-67C2-4C3C-8AC7-0BADBFCC7DBC}" sibTransId="{9FB3B668-0412-4FDA-8E50-60B5186956A5}"/>
    <dgm:cxn modelId="{9E1BC31E-3CE2-455D-8518-163F04A34E2E}" srcId="{7C9789FD-A333-44CF-A7AF-6770F5EBABC6}" destId="{8D0163B2-39A1-4094-A4F0-9A52DCB5D084}" srcOrd="1" destOrd="0" parTransId="{016B9935-F9D0-404F-B79D-67B1A5DAEB29}" sibTransId="{E495DB1C-0C82-474E-9AB6-40E6068F8A92}"/>
    <dgm:cxn modelId="{6EE4C9F1-BE82-4A84-B679-7E140E5BC7BF}" srcId="{7C9789FD-A333-44CF-A7AF-6770F5EBABC6}" destId="{CCDB25AD-D793-449B-AE89-F30E15ADEA4F}" srcOrd="3" destOrd="0" parTransId="{EE5C1FD0-BB8C-4132-9ED3-6D7023252C3B}" sibTransId="{6551BF96-AC8E-4497-B164-1811EDAD2699}"/>
    <dgm:cxn modelId="{0523F843-5CF9-4C24-B9DA-CACC02FE1F85}" type="presOf" srcId="{7C9789FD-A333-44CF-A7AF-6770F5EBABC6}" destId="{C9CB8A73-6EE9-4F05-82A2-65013B4F846D}" srcOrd="0" destOrd="0" presId="urn:microsoft.com/office/officeart/2008/layout/VerticalCurvedList"/>
    <dgm:cxn modelId="{A0B8FCE4-5687-48B6-BD8E-641ABFC7CAFF}" type="presOf" srcId="{CCDB25AD-D793-449B-AE89-F30E15ADEA4F}" destId="{423338A1-3ACF-4093-A1C5-295C9622CB5B}" srcOrd="0" destOrd="0" presId="urn:microsoft.com/office/officeart/2008/layout/VerticalCurvedList"/>
    <dgm:cxn modelId="{8B9457B8-2967-4D4F-975B-46476E748823}" type="presOf" srcId="{8D0163B2-39A1-4094-A4F0-9A52DCB5D084}" destId="{F0D9ECC1-C345-4FFB-969F-1CF83B4538CE}" srcOrd="0" destOrd="0" presId="urn:microsoft.com/office/officeart/2008/layout/VerticalCurvedList"/>
    <dgm:cxn modelId="{EB0D4008-A28C-44AB-BAF6-C29A39AF366B}" type="presParOf" srcId="{C9CB8A73-6EE9-4F05-82A2-65013B4F846D}" destId="{34C61A18-1190-47AE-8884-511ED57FAFF5}" srcOrd="0" destOrd="0" presId="urn:microsoft.com/office/officeart/2008/layout/VerticalCurvedList"/>
    <dgm:cxn modelId="{CEBF682A-A8D0-4E8D-83FB-BB1527C6EB56}" type="presParOf" srcId="{34C61A18-1190-47AE-8884-511ED57FAFF5}" destId="{14714083-E0F8-4B4B-81E4-0BA5AC273150}" srcOrd="0" destOrd="0" presId="urn:microsoft.com/office/officeart/2008/layout/VerticalCurvedList"/>
    <dgm:cxn modelId="{5A917F4C-349D-4CAD-A9CE-D3841808C7AF}" type="presParOf" srcId="{14714083-E0F8-4B4B-81E4-0BA5AC273150}" destId="{99EEDDB7-1E55-4213-8D07-92D5D9AEE21F}" srcOrd="0" destOrd="0" presId="urn:microsoft.com/office/officeart/2008/layout/VerticalCurvedList"/>
    <dgm:cxn modelId="{12E2432C-C9ED-4195-8DB7-1CF46AD2BA27}" type="presParOf" srcId="{14714083-E0F8-4B4B-81E4-0BA5AC273150}" destId="{502AF86B-7FEB-4E82-BBAB-9C8ADAA374FC}" srcOrd="1" destOrd="0" presId="urn:microsoft.com/office/officeart/2008/layout/VerticalCurvedList"/>
    <dgm:cxn modelId="{D5CE077D-2128-42F7-953A-005CBD8BB34D}" type="presParOf" srcId="{14714083-E0F8-4B4B-81E4-0BA5AC273150}" destId="{61AE25CE-6072-4F1F-96A2-235D28442B98}" srcOrd="2" destOrd="0" presId="urn:microsoft.com/office/officeart/2008/layout/VerticalCurvedList"/>
    <dgm:cxn modelId="{E3C392A4-7DA8-48FF-A4BC-4552F0349B76}" type="presParOf" srcId="{14714083-E0F8-4B4B-81E4-0BA5AC273150}" destId="{99B37C1C-03E7-4B48-8328-B4023B0EB60E}" srcOrd="3" destOrd="0" presId="urn:microsoft.com/office/officeart/2008/layout/VerticalCurvedList"/>
    <dgm:cxn modelId="{5D99B754-A4DF-4822-B8E7-2607CB5307F4}" type="presParOf" srcId="{34C61A18-1190-47AE-8884-511ED57FAFF5}" destId="{2828C5C6-08B7-40CF-BAEA-6466ABE01F8F}" srcOrd="1" destOrd="0" presId="urn:microsoft.com/office/officeart/2008/layout/VerticalCurvedList"/>
    <dgm:cxn modelId="{A3658A9D-5237-4BD1-8045-978F41FEEFBE}" type="presParOf" srcId="{34C61A18-1190-47AE-8884-511ED57FAFF5}" destId="{280BCEE4-C6CF-4C4D-8755-309C788BB413}" srcOrd="2" destOrd="0" presId="urn:microsoft.com/office/officeart/2008/layout/VerticalCurvedList"/>
    <dgm:cxn modelId="{EA7183FE-57C0-4193-8B62-4F8B79CD21F8}" type="presParOf" srcId="{280BCEE4-C6CF-4C4D-8755-309C788BB413}" destId="{F879330B-7707-4124-BE76-380FAC88790F}" srcOrd="0" destOrd="0" presId="urn:microsoft.com/office/officeart/2008/layout/VerticalCurvedList"/>
    <dgm:cxn modelId="{763BD810-720D-45B7-BCD7-EA84606D195B}" type="presParOf" srcId="{34C61A18-1190-47AE-8884-511ED57FAFF5}" destId="{F0D9ECC1-C345-4FFB-969F-1CF83B4538CE}" srcOrd="3" destOrd="0" presId="urn:microsoft.com/office/officeart/2008/layout/VerticalCurvedList"/>
    <dgm:cxn modelId="{19BFDA38-DC6A-4DFC-A013-C2F7153993B4}" type="presParOf" srcId="{34C61A18-1190-47AE-8884-511ED57FAFF5}" destId="{B34D1E24-3758-45F2-8431-FA9BF403418F}" srcOrd="4" destOrd="0" presId="urn:microsoft.com/office/officeart/2008/layout/VerticalCurvedList"/>
    <dgm:cxn modelId="{EEC7ECDC-816E-479C-B6A1-3CEA6FF474CF}" type="presParOf" srcId="{B34D1E24-3758-45F2-8431-FA9BF403418F}" destId="{3A7D8664-F39E-4571-952B-738E7632DE0F}" srcOrd="0" destOrd="0" presId="urn:microsoft.com/office/officeart/2008/layout/VerticalCurvedList"/>
    <dgm:cxn modelId="{CE1A51F4-CCCD-4530-ACE9-686EA9CAA0CE}" type="presParOf" srcId="{34C61A18-1190-47AE-8884-511ED57FAFF5}" destId="{C8D21D00-3080-4EFC-A629-041E07E062D3}" srcOrd="5" destOrd="0" presId="urn:microsoft.com/office/officeart/2008/layout/VerticalCurvedList"/>
    <dgm:cxn modelId="{047DF393-F906-46AF-BF71-2BF06FBE7EF4}" type="presParOf" srcId="{34C61A18-1190-47AE-8884-511ED57FAFF5}" destId="{F05CB5F7-EBC9-4088-9F4E-8B0001279A76}" srcOrd="6" destOrd="0" presId="urn:microsoft.com/office/officeart/2008/layout/VerticalCurvedList"/>
    <dgm:cxn modelId="{DB65B1A3-70C0-4561-8E40-46D5C605E1FF}" type="presParOf" srcId="{F05CB5F7-EBC9-4088-9F4E-8B0001279A76}" destId="{F713BEFB-CC6A-444F-B1F9-B716FF8BAA28}" srcOrd="0" destOrd="0" presId="urn:microsoft.com/office/officeart/2008/layout/VerticalCurvedList"/>
    <dgm:cxn modelId="{31186041-1532-4294-8E41-B6DCE2B31EA9}" type="presParOf" srcId="{34C61A18-1190-47AE-8884-511ED57FAFF5}" destId="{423338A1-3ACF-4093-A1C5-295C9622CB5B}" srcOrd="7" destOrd="0" presId="urn:microsoft.com/office/officeart/2008/layout/VerticalCurvedList"/>
    <dgm:cxn modelId="{942C6C19-6BFF-4CDC-8E50-CB4F92EDFA62}" type="presParOf" srcId="{34C61A18-1190-47AE-8884-511ED57FAFF5}" destId="{E8187C95-6FBD-4FC0-BBAC-E19DE81336A7}" srcOrd="8" destOrd="0" presId="urn:microsoft.com/office/officeart/2008/layout/VerticalCurvedList"/>
    <dgm:cxn modelId="{5AE9F4B9-576A-4E22-AAD9-FA4FBB416469}" type="presParOf" srcId="{E8187C95-6FBD-4FC0-BBAC-E19DE81336A7}" destId="{EE7A67A5-BD08-41AF-B47E-898E6F3D7941}" srcOrd="0" destOrd="0" presId="urn:microsoft.com/office/officeart/2008/layout/VerticalCurvedList"/>
    <dgm:cxn modelId="{8C03E931-262F-4B5A-B749-38ECE0313EC6}" type="presParOf" srcId="{34C61A18-1190-47AE-8884-511ED57FAFF5}" destId="{D9FD1A71-A7FF-4548-8F31-A060301F4200}" srcOrd="9" destOrd="0" presId="urn:microsoft.com/office/officeart/2008/layout/VerticalCurvedList"/>
    <dgm:cxn modelId="{5AB8AD30-B839-4266-9DED-C84D8F82085B}" type="presParOf" srcId="{34C61A18-1190-47AE-8884-511ED57FAFF5}" destId="{AD214B45-D4F2-4FE8-87AB-8C7A5E47FD65}" srcOrd="10" destOrd="0" presId="urn:microsoft.com/office/officeart/2008/layout/VerticalCurvedList"/>
    <dgm:cxn modelId="{62C12239-5E22-45B8-A5B7-2330AF007982}" type="presParOf" srcId="{AD214B45-D4F2-4FE8-87AB-8C7A5E47FD65}" destId="{9E2D2773-730F-4215-9E61-0C0EC894BEEB}" srcOrd="0" destOrd="0" presId="urn:microsoft.com/office/officeart/2008/layout/VerticalCurvedList"/>
    <dgm:cxn modelId="{D5BD2FB1-7D30-4162-B740-E122F0D0DADE}" type="presParOf" srcId="{34C61A18-1190-47AE-8884-511ED57FAFF5}" destId="{41A292F9-193B-4484-B520-AEE290F1425B}" srcOrd="11" destOrd="0" presId="urn:microsoft.com/office/officeart/2008/layout/VerticalCurvedList"/>
    <dgm:cxn modelId="{5FDBD86A-51C7-4A22-A77F-C1639C2C9969}" type="presParOf" srcId="{34C61A18-1190-47AE-8884-511ED57FAFF5}" destId="{8D49822C-7377-4C1C-9ED5-F51E62869861}" srcOrd="12" destOrd="0" presId="urn:microsoft.com/office/officeart/2008/layout/VerticalCurvedList"/>
    <dgm:cxn modelId="{0BB709A0-E85F-40CB-B21B-ADF778467ABA}" type="presParOf" srcId="{8D49822C-7377-4C1C-9ED5-F51E62869861}" destId="{80625848-0D44-45AC-BEB6-8E2A38F0A8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AF35EC1-2244-42B5-9591-C14738904E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CDBC26-D877-4AD7-8E99-B34A127F4FDF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 проведении контрольных (надзорных) мероприятий и обязательных профилактических визитов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536BF0-5B88-4A2E-A93E-13EBEA7EFE0D}" type="parTrans" cxnId="{9CDF203F-352F-4695-8551-3AE82E768B1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0214A-8340-4AD2-8F09-23C9C722AB5E}" type="sibTrans" cxnId="{9CDF203F-352F-4695-8551-3AE82E768B1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157471-432A-435F-9869-43B160AD0C21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актов контрольных (надзорных) мероприятий и обязательных профилактических визитов, предписаний об устранении выявленных нарушений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98FAA6-696A-4F0C-871F-7C9E8E37ABA1}" type="parTrans" cxnId="{FFF1F5F9-657D-48A0-B621-A756865B05A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8AF490-05AA-4AAB-85FA-C8039F194E65}" type="sibTrans" cxnId="{FFF1F5F9-657D-48A0-B621-A756865B05A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CDF9B-3E47-4840-9EA6-DC44F9B68DBC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действий (бездействия) должностных лиц  контрольного (надзорного) органа в рамках контрольных (надзорных) мероприятий и обязательных профилактических визитов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9B754-A379-4C5E-9A67-5A99B9D400D4}" type="parTrans" cxnId="{CEB77015-67FD-439A-B81C-2F285D2B9B8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D7E1CD-B046-4264-841F-779BCFEC0565}" type="sibTrans" cxnId="{CEB77015-67FD-439A-B81C-2F285D2B9B8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77B5A0-B50E-4F68-AED9-9D06D06FA259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отнесении объектов контроля к соответствующей категории риска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6027EF-2541-4A3D-AC58-D66DC1FCCBDD}" type="parTrans" cxnId="{1F1F6777-287D-489C-A4DF-E118625DBF07}">
      <dgm:prSet/>
      <dgm:spPr/>
      <dgm:t>
        <a:bodyPr/>
        <a:lstStyle/>
        <a:p>
          <a:endParaRPr lang="ru-RU"/>
        </a:p>
      </dgm:t>
    </dgm:pt>
    <dgm:pt modelId="{7125405B-C9EA-44B9-BA96-8C485AE9972E}" type="sibTrans" cxnId="{1F1F6777-287D-489C-A4DF-E118625DBF07}">
      <dgm:prSet/>
      <dgm:spPr/>
      <dgm:t>
        <a:bodyPr/>
        <a:lstStyle/>
        <a:p>
          <a:endParaRPr lang="ru-RU"/>
        </a:p>
      </dgm:t>
    </dgm:pt>
    <dgm:pt modelId="{3FEE5850-8921-485C-854E-2DF49315AB28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отказе в проведении обязательных профилактических визитов по заявлениям контролируемых лиц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C813B-C9E0-40CE-9E48-C247B0D4F20F}" type="parTrans" cxnId="{C66C0BA7-5BEB-48F1-89F3-E3EC4943112F}">
      <dgm:prSet/>
      <dgm:spPr/>
      <dgm:t>
        <a:bodyPr/>
        <a:lstStyle/>
        <a:p>
          <a:endParaRPr lang="ru-RU"/>
        </a:p>
      </dgm:t>
    </dgm:pt>
    <dgm:pt modelId="{FED06922-20EF-4509-9930-CB14C42F094E}" type="sibTrans" cxnId="{C66C0BA7-5BEB-48F1-89F3-E3EC4943112F}">
      <dgm:prSet/>
      <dgm:spPr/>
      <dgm:t>
        <a:bodyPr/>
        <a:lstStyle/>
        <a:p>
          <a:endParaRPr lang="ru-RU"/>
        </a:p>
      </dgm:t>
    </dgm:pt>
    <dgm:pt modelId="{20F5EFD5-87D2-46C4-81DA-C31F12BC0976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иных решений, принимаемых контрольными (надзорными) органами по итогам профилактических и (или) контрольных (надзорных) мероприятий, предусмотренных настоящим Федеральным законом, в отношении контролируемых лиц или объектов контроля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2A1660-26A0-4AC0-BD2C-DE58A65F1B93}" type="parTrans" cxnId="{D33B74E8-FCD0-4C3F-BBC8-32E92D406B8D}">
      <dgm:prSet/>
      <dgm:spPr/>
      <dgm:t>
        <a:bodyPr/>
        <a:lstStyle/>
        <a:p>
          <a:endParaRPr lang="ru-RU"/>
        </a:p>
      </dgm:t>
    </dgm:pt>
    <dgm:pt modelId="{B24959B7-4940-42DD-B5C8-9FAB015336B4}" type="sibTrans" cxnId="{D33B74E8-FCD0-4C3F-BBC8-32E92D406B8D}">
      <dgm:prSet/>
      <dgm:spPr/>
      <dgm:t>
        <a:bodyPr/>
        <a:lstStyle/>
        <a:p>
          <a:endParaRPr lang="ru-RU"/>
        </a:p>
      </dgm:t>
    </dgm:pt>
    <dgm:pt modelId="{7E05B194-1305-4E65-A1BB-B019793E5DA8}" type="pres">
      <dgm:prSet presAssocID="{CAF35EC1-2244-42B5-9591-C14738904E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3A2F71-0523-477C-95D4-3CBB0C4D83F4}" type="pres">
      <dgm:prSet presAssocID="{CAF35EC1-2244-42B5-9591-C14738904E3E}" presName="Name1" presStyleCnt="0"/>
      <dgm:spPr/>
    </dgm:pt>
    <dgm:pt modelId="{55F3C434-847D-428B-B171-1461F476965C}" type="pres">
      <dgm:prSet presAssocID="{CAF35EC1-2244-42B5-9591-C14738904E3E}" presName="cycle" presStyleCnt="0"/>
      <dgm:spPr/>
    </dgm:pt>
    <dgm:pt modelId="{0374DDA9-CF17-40C1-A10D-16DDE1AD8199}" type="pres">
      <dgm:prSet presAssocID="{CAF35EC1-2244-42B5-9591-C14738904E3E}" presName="srcNode" presStyleLbl="node1" presStyleIdx="0" presStyleCnt="6"/>
      <dgm:spPr/>
    </dgm:pt>
    <dgm:pt modelId="{A4AA1B00-E58E-407B-9EC1-1F611C6A1B20}" type="pres">
      <dgm:prSet presAssocID="{CAF35EC1-2244-42B5-9591-C14738904E3E}" presName="conn" presStyleLbl="parChTrans1D2" presStyleIdx="0" presStyleCnt="1"/>
      <dgm:spPr/>
      <dgm:t>
        <a:bodyPr/>
        <a:lstStyle/>
        <a:p>
          <a:endParaRPr lang="ru-RU"/>
        </a:p>
      </dgm:t>
    </dgm:pt>
    <dgm:pt modelId="{A5BC8EA0-04ED-4544-950A-B388D3B02E18}" type="pres">
      <dgm:prSet presAssocID="{CAF35EC1-2244-42B5-9591-C14738904E3E}" presName="extraNode" presStyleLbl="node1" presStyleIdx="0" presStyleCnt="6"/>
      <dgm:spPr/>
    </dgm:pt>
    <dgm:pt modelId="{EC77EDDB-A68F-4F02-A6ED-7E933FCFD2F4}" type="pres">
      <dgm:prSet presAssocID="{CAF35EC1-2244-42B5-9591-C14738904E3E}" presName="dstNode" presStyleLbl="node1" presStyleIdx="0" presStyleCnt="6"/>
      <dgm:spPr/>
    </dgm:pt>
    <dgm:pt modelId="{0E721528-57CF-4DA4-8693-8F32C146C2FF}" type="pres">
      <dgm:prSet presAssocID="{06CDBC26-D877-4AD7-8E99-B34A127F4FD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FCDCF-BA2E-4561-9474-6A7037593D23}" type="pres">
      <dgm:prSet presAssocID="{06CDBC26-D877-4AD7-8E99-B34A127F4FDF}" presName="accent_1" presStyleCnt="0"/>
      <dgm:spPr/>
    </dgm:pt>
    <dgm:pt modelId="{157C1C87-9D66-4A79-964D-53307B8B7B8A}" type="pres">
      <dgm:prSet presAssocID="{06CDBC26-D877-4AD7-8E99-B34A127F4FDF}" presName="accentRepeatNode" presStyleLbl="solidFgAcc1" presStyleIdx="0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A7E378C5-E0EE-4814-B91B-2E28F1346E6A}" type="pres">
      <dgm:prSet presAssocID="{34157471-432A-435F-9869-43B160AD0C2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54982-8338-4445-95DE-EE0B53B2B6D3}" type="pres">
      <dgm:prSet presAssocID="{34157471-432A-435F-9869-43B160AD0C21}" presName="accent_2" presStyleCnt="0"/>
      <dgm:spPr/>
    </dgm:pt>
    <dgm:pt modelId="{130E0EDA-7B9E-446D-954A-B6EA81A9A105}" type="pres">
      <dgm:prSet presAssocID="{34157471-432A-435F-9869-43B160AD0C21}" presName="accentRepeatNode" presStyleLbl="solidFgAcc1" presStyleIdx="1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6F3175DA-DE5B-4D79-9256-C6139FAEECD4}" type="pres">
      <dgm:prSet presAssocID="{6D0CDF9B-3E47-4840-9EA6-DC44F9B68DB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5BEA-1BA5-4F89-97C5-EC3EE8874499}" type="pres">
      <dgm:prSet presAssocID="{6D0CDF9B-3E47-4840-9EA6-DC44F9B68DBC}" presName="accent_3" presStyleCnt="0"/>
      <dgm:spPr/>
    </dgm:pt>
    <dgm:pt modelId="{0C608FB4-A941-4B55-A0A2-54E1FEEA12D7}" type="pres">
      <dgm:prSet presAssocID="{6D0CDF9B-3E47-4840-9EA6-DC44F9B68DBC}" presName="accentRepeatNode" presStyleLbl="solidFgAcc1" presStyleIdx="2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870E2A79-BEA3-4D41-A978-78581BA890D9}" type="pres">
      <dgm:prSet presAssocID="{EB77B5A0-B50E-4F68-AED9-9D06D06FA25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FBFB7-BCF4-4D4B-9B38-34F14367C66C}" type="pres">
      <dgm:prSet presAssocID="{EB77B5A0-B50E-4F68-AED9-9D06D06FA259}" presName="accent_4" presStyleCnt="0"/>
      <dgm:spPr/>
    </dgm:pt>
    <dgm:pt modelId="{9F59C117-8DAC-4188-891F-1ACA11F089A7}" type="pres">
      <dgm:prSet presAssocID="{EB77B5A0-B50E-4F68-AED9-9D06D06FA259}" presName="accentRepeatNode" presStyleLbl="solidFgAcc1" presStyleIdx="3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17D4C0E0-DDF6-4D43-994D-F10288136BF3}" type="pres">
      <dgm:prSet presAssocID="{3FEE5850-8921-485C-854E-2DF49315AB2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858D0-D4C5-47C3-B7FF-6BEEFB910579}" type="pres">
      <dgm:prSet presAssocID="{3FEE5850-8921-485C-854E-2DF49315AB28}" presName="accent_5" presStyleCnt="0"/>
      <dgm:spPr/>
    </dgm:pt>
    <dgm:pt modelId="{26FA7716-DD07-4195-90B2-B084A02E30E5}" type="pres">
      <dgm:prSet presAssocID="{3FEE5850-8921-485C-854E-2DF49315AB28}" presName="accentRepeatNode" presStyleLbl="solidFgAcc1" presStyleIdx="4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88AC5DA2-A3A9-4A44-85C2-B199FC29AA62}" type="pres">
      <dgm:prSet presAssocID="{20F5EFD5-87D2-46C4-81DA-C31F12BC0976}" presName="text_6" presStyleLbl="node1" presStyleIdx="5" presStyleCnt="6" custScaleY="128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F6FC8-55FB-4E30-A7E1-41FB7A6326C5}" type="pres">
      <dgm:prSet presAssocID="{20F5EFD5-87D2-46C4-81DA-C31F12BC0976}" presName="accent_6" presStyleCnt="0"/>
      <dgm:spPr/>
    </dgm:pt>
    <dgm:pt modelId="{D7B02537-3820-4F27-AA18-D89AEF7567E5}" type="pres">
      <dgm:prSet presAssocID="{20F5EFD5-87D2-46C4-81DA-C31F12BC0976}" presName="accentRepeatNode" presStyleLbl="solidFgAcc1" presStyleIdx="5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</dgm:ptLst>
  <dgm:cxnLst>
    <dgm:cxn modelId="{AD76C91A-9866-4092-A00A-6E1DCD556879}" type="presOf" srcId="{06CDBC26-D877-4AD7-8E99-B34A127F4FDF}" destId="{0E721528-57CF-4DA4-8693-8F32C146C2FF}" srcOrd="0" destOrd="0" presId="urn:microsoft.com/office/officeart/2008/layout/VerticalCurvedList"/>
    <dgm:cxn modelId="{6F900BF9-0322-4FB6-AC67-BD3C4B218CB6}" type="presOf" srcId="{CAF35EC1-2244-42B5-9591-C14738904E3E}" destId="{7E05B194-1305-4E65-A1BB-B019793E5DA8}" srcOrd="0" destOrd="0" presId="urn:microsoft.com/office/officeart/2008/layout/VerticalCurvedList"/>
    <dgm:cxn modelId="{A8E67DD3-5C49-428E-B540-73155AE61B68}" type="presOf" srcId="{6D0CDF9B-3E47-4840-9EA6-DC44F9B68DBC}" destId="{6F3175DA-DE5B-4D79-9256-C6139FAEECD4}" srcOrd="0" destOrd="0" presId="urn:microsoft.com/office/officeart/2008/layout/VerticalCurvedList"/>
    <dgm:cxn modelId="{AF68CEF5-7E75-4E9E-8E47-BC0A05FA7FF3}" type="presOf" srcId="{3FEE5850-8921-485C-854E-2DF49315AB28}" destId="{17D4C0E0-DDF6-4D43-994D-F10288136BF3}" srcOrd="0" destOrd="0" presId="urn:microsoft.com/office/officeart/2008/layout/VerticalCurvedList"/>
    <dgm:cxn modelId="{A5540C92-CB2B-4152-A873-EE1087E235E7}" type="presOf" srcId="{34157471-432A-435F-9869-43B160AD0C21}" destId="{A7E378C5-E0EE-4814-B91B-2E28F1346E6A}" srcOrd="0" destOrd="0" presId="urn:microsoft.com/office/officeart/2008/layout/VerticalCurvedList"/>
    <dgm:cxn modelId="{CEB77015-67FD-439A-B81C-2F285D2B9B81}" srcId="{CAF35EC1-2244-42B5-9591-C14738904E3E}" destId="{6D0CDF9B-3E47-4840-9EA6-DC44F9B68DBC}" srcOrd="2" destOrd="0" parTransId="{7A09B754-A379-4C5E-9A67-5A99B9D400D4}" sibTransId="{0BD7E1CD-B046-4264-841F-779BCFEC0565}"/>
    <dgm:cxn modelId="{13367EC9-D5CC-4C52-9750-03B1A60895CB}" type="presOf" srcId="{EB77B5A0-B50E-4F68-AED9-9D06D06FA259}" destId="{870E2A79-BEA3-4D41-A978-78581BA890D9}" srcOrd="0" destOrd="0" presId="urn:microsoft.com/office/officeart/2008/layout/VerticalCurvedList"/>
    <dgm:cxn modelId="{D33B74E8-FCD0-4C3F-BBC8-32E92D406B8D}" srcId="{CAF35EC1-2244-42B5-9591-C14738904E3E}" destId="{20F5EFD5-87D2-46C4-81DA-C31F12BC0976}" srcOrd="5" destOrd="0" parTransId="{0C2A1660-26A0-4AC0-BD2C-DE58A65F1B93}" sibTransId="{B24959B7-4940-42DD-B5C8-9FAB015336B4}"/>
    <dgm:cxn modelId="{1F1F6777-287D-489C-A4DF-E118625DBF07}" srcId="{CAF35EC1-2244-42B5-9591-C14738904E3E}" destId="{EB77B5A0-B50E-4F68-AED9-9D06D06FA259}" srcOrd="3" destOrd="0" parTransId="{6B6027EF-2541-4A3D-AC58-D66DC1FCCBDD}" sibTransId="{7125405B-C9EA-44B9-BA96-8C485AE9972E}"/>
    <dgm:cxn modelId="{8CAD3712-DEF9-401B-BB0A-2403A65D2FEF}" type="presOf" srcId="{A2B0214A-8340-4AD2-8F09-23C9C722AB5E}" destId="{A4AA1B00-E58E-407B-9EC1-1F611C6A1B20}" srcOrd="0" destOrd="0" presId="urn:microsoft.com/office/officeart/2008/layout/VerticalCurvedList"/>
    <dgm:cxn modelId="{9CDF203F-352F-4695-8551-3AE82E768B1E}" srcId="{CAF35EC1-2244-42B5-9591-C14738904E3E}" destId="{06CDBC26-D877-4AD7-8E99-B34A127F4FDF}" srcOrd="0" destOrd="0" parTransId="{4A536BF0-5B88-4A2E-A93E-13EBEA7EFE0D}" sibTransId="{A2B0214A-8340-4AD2-8F09-23C9C722AB5E}"/>
    <dgm:cxn modelId="{C66C0BA7-5BEB-48F1-89F3-E3EC4943112F}" srcId="{CAF35EC1-2244-42B5-9591-C14738904E3E}" destId="{3FEE5850-8921-485C-854E-2DF49315AB28}" srcOrd="4" destOrd="0" parTransId="{506C813B-C9E0-40CE-9E48-C247B0D4F20F}" sibTransId="{FED06922-20EF-4509-9930-CB14C42F094E}"/>
    <dgm:cxn modelId="{823056B0-DA7A-4470-AD90-9D1822FF6F5A}" type="presOf" srcId="{20F5EFD5-87D2-46C4-81DA-C31F12BC0976}" destId="{88AC5DA2-A3A9-4A44-85C2-B199FC29AA62}" srcOrd="0" destOrd="0" presId="urn:microsoft.com/office/officeart/2008/layout/VerticalCurvedList"/>
    <dgm:cxn modelId="{FFF1F5F9-657D-48A0-B621-A756865B05AE}" srcId="{CAF35EC1-2244-42B5-9591-C14738904E3E}" destId="{34157471-432A-435F-9869-43B160AD0C21}" srcOrd="1" destOrd="0" parTransId="{9C98FAA6-696A-4F0C-871F-7C9E8E37ABA1}" sibTransId="{F78AF490-05AA-4AAB-85FA-C8039F194E65}"/>
    <dgm:cxn modelId="{6B8233A6-B4D5-4E50-9EE1-0CBD590608D2}" type="presParOf" srcId="{7E05B194-1305-4E65-A1BB-B019793E5DA8}" destId="{0F3A2F71-0523-477C-95D4-3CBB0C4D83F4}" srcOrd="0" destOrd="0" presId="urn:microsoft.com/office/officeart/2008/layout/VerticalCurvedList"/>
    <dgm:cxn modelId="{C4E9AD3D-9B41-409A-A743-B9F3A0372D05}" type="presParOf" srcId="{0F3A2F71-0523-477C-95D4-3CBB0C4D83F4}" destId="{55F3C434-847D-428B-B171-1461F476965C}" srcOrd="0" destOrd="0" presId="urn:microsoft.com/office/officeart/2008/layout/VerticalCurvedList"/>
    <dgm:cxn modelId="{987B6A0C-E8BB-413A-A9E0-977A7A0B796E}" type="presParOf" srcId="{55F3C434-847D-428B-B171-1461F476965C}" destId="{0374DDA9-CF17-40C1-A10D-16DDE1AD8199}" srcOrd="0" destOrd="0" presId="urn:microsoft.com/office/officeart/2008/layout/VerticalCurvedList"/>
    <dgm:cxn modelId="{A2432725-6B8B-4311-956E-70B26EAE8EE3}" type="presParOf" srcId="{55F3C434-847D-428B-B171-1461F476965C}" destId="{A4AA1B00-E58E-407B-9EC1-1F611C6A1B20}" srcOrd="1" destOrd="0" presId="urn:microsoft.com/office/officeart/2008/layout/VerticalCurvedList"/>
    <dgm:cxn modelId="{61B83C4D-6F77-4CAD-A836-DB4C73E9AC77}" type="presParOf" srcId="{55F3C434-847D-428B-B171-1461F476965C}" destId="{A5BC8EA0-04ED-4544-950A-B388D3B02E18}" srcOrd="2" destOrd="0" presId="urn:microsoft.com/office/officeart/2008/layout/VerticalCurvedList"/>
    <dgm:cxn modelId="{880279F7-4198-4C57-91FF-903A5EC61F72}" type="presParOf" srcId="{55F3C434-847D-428B-B171-1461F476965C}" destId="{EC77EDDB-A68F-4F02-A6ED-7E933FCFD2F4}" srcOrd="3" destOrd="0" presId="urn:microsoft.com/office/officeart/2008/layout/VerticalCurvedList"/>
    <dgm:cxn modelId="{BFB49B6B-3CC4-42E8-B68D-2A66B584B7E0}" type="presParOf" srcId="{0F3A2F71-0523-477C-95D4-3CBB0C4D83F4}" destId="{0E721528-57CF-4DA4-8693-8F32C146C2FF}" srcOrd="1" destOrd="0" presId="urn:microsoft.com/office/officeart/2008/layout/VerticalCurvedList"/>
    <dgm:cxn modelId="{2D81AEBA-2EA6-4834-9125-DCE0FEC4E899}" type="presParOf" srcId="{0F3A2F71-0523-477C-95D4-3CBB0C4D83F4}" destId="{136FCDCF-BA2E-4561-9474-6A7037593D23}" srcOrd="2" destOrd="0" presId="urn:microsoft.com/office/officeart/2008/layout/VerticalCurvedList"/>
    <dgm:cxn modelId="{6F68C07C-0E4D-4D1E-A3E9-0E32515B8900}" type="presParOf" srcId="{136FCDCF-BA2E-4561-9474-6A7037593D23}" destId="{157C1C87-9D66-4A79-964D-53307B8B7B8A}" srcOrd="0" destOrd="0" presId="urn:microsoft.com/office/officeart/2008/layout/VerticalCurvedList"/>
    <dgm:cxn modelId="{83B588FF-0AFB-4356-AE0D-1822E6D1A504}" type="presParOf" srcId="{0F3A2F71-0523-477C-95D4-3CBB0C4D83F4}" destId="{A7E378C5-E0EE-4814-B91B-2E28F1346E6A}" srcOrd="3" destOrd="0" presId="urn:microsoft.com/office/officeart/2008/layout/VerticalCurvedList"/>
    <dgm:cxn modelId="{5085D628-6257-4C2E-A367-BDC7A28991E2}" type="presParOf" srcId="{0F3A2F71-0523-477C-95D4-3CBB0C4D83F4}" destId="{68654982-8338-4445-95DE-EE0B53B2B6D3}" srcOrd="4" destOrd="0" presId="urn:microsoft.com/office/officeart/2008/layout/VerticalCurvedList"/>
    <dgm:cxn modelId="{AEBFB452-9CD1-426A-A3E4-8E9EC54D2CB5}" type="presParOf" srcId="{68654982-8338-4445-95DE-EE0B53B2B6D3}" destId="{130E0EDA-7B9E-446D-954A-B6EA81A9A105}" srcOrd="0" destOrd="0" presId="urn:microsoft.com/office/officeart/2008/layout/VerticalCurvedList"/>
    <dgm:cxn modelId="{08CD2EE5-5FAF-47B6-A334-4A1FFC2CDA12}" type="presParOf" srcId="{0F3A2F71-0523-477C-95D4-3CBB0C4D83F4}" destId="{6F3175DA-DE5B-4D79-9256-C6139FAEECD4}" srcOrd="5" destOrd="0" presId="urn:microsoft.com/office/officeart/2008/layout/VerticalCurvedList"/>
    <dgm:cxn modelId="{EB6890C0-8458-4788-AEEB-38A84152D745}" type="presParOf" srcId="{0F3A2F71-0523-477C-95D4-3CBB0C4D83F4}" destId="{8ED15BEA-1BA5-4F89-97C5-EC3EE8874499}" srcOrd="6" destOrd="0" presId="urn:microsoft.com/office/officeart/2008/layout/VerticalCurvedList"/>
    <dgm:cxn modelId="{C2635522-A0EF-40B3-A842-85D8F8C823D7}" type="presParOf" srcId="{8ED15BEA-1BA5-4F89-97C5-EC3EE8874499}" destId="{0C608FB4-A941-4B55-A0A2-54E1FEEA12D7}" srcOrd="0" destOrd="0" presId="urn:microsoft.com/office/officeart/2008/layout/VerticalCurvedList"/>
    <dgm:cxn modelId="{9B27BB46-9AF1-4107-98C6-90EF2042CF2D}" type="presParOf" srcId="{0F3A2F71-0523-477C-95D4-3CBB0C4D83F4}" destId="{870E2A79-BEA3-4D41-A978-78581BA890D9}" srcOrd="7" destOrd="0" presId="urn:microsoft.com/office/officeart/2008/layout/VerticalCurvedList"/>
    <dgm:cxn modelId="{7DDED40C-6501-4B4B-872C-EB4BF73FE2AA}" type="presParOf" srcId="{0F3A2F71-0523-477C-95D4-3CBB0C4D83F4}" destId="{32AFBFB7-BCF4-4D4B-9B38-34F14367C66C}" srcOrd="8" destOrd="0" presId="urn:microsoft.com/office/officeart/2008/layout/VerticalCurvedList"/>
    <dgm:cxn modelId="{EDE4036E-467F-49ED-A22B-652ECC674B48}" type="presParOf" srcId="{32AFBFB7-BCF4-4D4B-9B38-34F14367C66C}" destId="{9F59C117-8DAC-4188-891F-1ACA11F089A7}" srcOrd="0" destOrd="0" presId="urn:microsoft.com/office/officeart/2008/layout/VerticalCurvedList"/>
    <dgm:cxn modelId="{0F4FC1CD-30D4-41B8-A078-361EC67DDF95}" type="presParOf" srcId="{0F3A2F71-0523-477C-95D4-3CBB0C4D83F4}" destId="{17D4C0E0-DDF6-4D43-994D-F10288136BF3}" srcOrd="9" destOrd="0" presId="urn:microsoft.com/office/officeart/2008/layout/VerticalCurvedList"/>
    <dgm:cxn modelId="{7A15EDEA-07DD-4784-A35C-174DBC3CBD66}" type="presParOf" srcId="{0F3A2F71-0523-477C-95D4-3CBB0C4D83F4}" destId="{2D2858D0-D4C5-47C3-B7FF-6BEEFB910579}" srcOrd="10" destOrd="0" presId="urn:microsoft.com/office/officeart/2008/layout/VerticalCurvedList"/>
    <dgm:cxn modelId="{1AA6B45C-6F12-41CB-A418-03AEB9CD3C95}" type="presParOf" srcId="{2D2858D0-D4C5-47C3-B7FF-6BEEFB910579}" destId="{26FA7716-DD07-4195-90B2-B084A02E30E5}" srcOrd="0" destOrd="0" presId="urn:microsoft.com/office/officeart/2008/layout/VerticalCurvedList"/>
    <dgm:cxn modelId="{AD942A94-8564-4096-AC54-DB959231E64E}" type="presParOf" srcId="{0F3A2F71-0523-477C-95D4-3CBB0C4D83F4}" destId="{88AC5DA2-A3A9-4A44-85C2-B199FC29AA62}" srcOrd="11" destOrd="0" presId="urn:microsoft.com/office/officeart/2008/layout/VerticalCurvedList"/>
    <dgm:cxn modelId="{B5E48F57-8AD6-4CA4-9A96-797F1C9DE6FA}" type="presParOf" srcId="{0F3A2F71-0523-477C-95D4-3CBB0C4D83F4}" destId="{FDEF6FC8-55FB-4E30-A7E1-41FB7A6326C5}" srcOrd="12" destOrd="0" presId="urn:microsoft.com/office/officeart/2008/layout/VerticalCurvedList"/>
    <dgm:cxn modelId="{D5A17554-42EC-4F28-BFB9-A3DA3EEC3B5F}" type="presParOf" srcId="{FDEF6FC8-55FB-4E30-A7E1-41FB7A6326C5}" destId="{D7B02537-3820-4F27-AA18-D89AEF7567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B383A-C423-47A3-B7D1-6C1ECAACF4ED}">
      <dsp:nvSpPr>
        <dsp:cNvPr id="0" name=""/>
        <dsp:cNvSpPr/>
      </dsp:nvSpPr>
      <dsp:spPr>
        <a:xfrm>
          <a:off x="152403" y="2209793"/>
          <a:ext cx="3012310" cy="1219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МТУ Ространснадзора по СЗФО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88112" y="2245502"/>
        <a:ext cx="2940892" cy="1147791"/>
      </dsp:txXfrm>
    </dsp:sp>
    <dsp:sp modelId="{080ADD0B-4493-43F4-BDDD-E58CF2E8109F}">
      <dsp:nvSpPr>
        <dsp:cNvPr id="0" name=""/>
        <dsp:cNvSpPr/>
      </dsp:nvSpPr>
      <dsp:spPr>
        <a:xfrm rot="18264529">
          <a:off x="2518190" y="1581557"/>
          <a:ext cx="2973163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973163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01446" y="1612249"/>
        <a:ext cx="0" cy="0"/>
      </dsp:txXfrm>
    </dsp:sp>
    <dsp:sp modelId="{32099BEB-683C-4E6D-84DE-CBE702983682}">
      <dsp:nvSpPr>
        <dsp:cNvPr id="0" name=""/>
        <dsp:cNvSpPr/>
      </dsp:nvSpPr>
      <dsp:spPr>
        <a:xfrm>
          <a:off x="4844830" y="5438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УГАН НОТБ по СЗФО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26586"/>
        <a:ext cx="1401785" cy="679744"/>
      </dsp:txXfrm>
    </dsp:sp>
    <dsp:sp modelId="{8CFE080B-F214-448C-BA07-09BD79537F5F}">
      <dsp:nvSpPr>
        <dsp:cNvPr id="0" name=""/>
        <dsp:cNvSpPr/>
      </dsp:nvSpPr>
      <dsp:spPr>
        <a:xfrm rot="18959871">
          <a:off x="2836911" y="1996731"/>
          <a:ext cx="233572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35721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22204" y="2006664"/>
        <a:ext cx="0" cy="0"/>
      </dsp:txXfrm>
    </dsp:sp>
    <dsp:sp modelId="{675AFF90-8024-4D33-8D42-1F4B18446432}">
      <dsp:nvSpPr>
        <dsp:cNvPr id="0" name=""/>
        <dsp:cNvSpPr/>
      </dsp:nvSpPr>
      <dsp:spPr>
        <a:xfrm>
          <a:off x="4844830" y="835785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УГЖДН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856933"/>
        <a:ext cx="1401785" cy="679744"/>
      </dsp:txXfrm>
    </dsp:sp>
    <dsp:sp modelId="{F97E9E85-CE94-4BAC-80BA-679D8811F9D4}">
      <dsp:nvSpPr>
        <dsp:cNvPr id="0" name=""/>
        <dsp:cNvSpPr/>
      </dsp:nvSpPr>
      <dsp:spPr>
        <a:xfrm rot="20085251">
          <a:off x="3076004" y="2411904"/>
          <a:ext cx="185753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57537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42964" y="2401078"/>
        <a:ext cx="0" cy="0"/>
      </dsp:txXfrm>
    </dsp:sp>
    <dsp:sp modelId="{3D1D09AE-2EE0-43D6-B59C-2A854115EAFB}">
      <dsp:nvSpPr>
        <dsp:cNvPr id="0" name=""/>
        <dsp:cNvSpPr/>
      </dsp:nvSpPr>
      <dsp:spPr>
        <a:xfrm>
          <a:off x="4844830" y="1666132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МУГАДН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1687280"/>
        <a:ext cx="1401785" cy="679744"/>
      </dsp:txXfrm>
    </dsp:sp>
    <dsp:sp modelId="{DCD3122C-53E1-40F7-9F20-E1D1E36BAEF1}">
      <dsp:nvSpPr>
        <dsp:cNvPr id="0" name=""/>
        <dsp:cNvSpPr/>
      </dsp:nvSpPr>
      <dsp:spPr>
        <a:xfrm rot="77949">
          <a:off x="3164498" y="2827078"/>
          <a:ext cx="168054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80548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63721" y="2795493"/>
        <a:ext cx="0" cy="0"/>
      </dsp:txXfrm>
    </dsp:sp>
    <dsp:sp modelId="{5F8C1E0E-082E-4F30-8F9E-AD674AA4EFBE}">
      <dsp:nvSpPr>
        <dsp:cNvPr id="0" name=""/>
        <dsp:cNvSpPr/>
      </dsp:nvSpPr>
      <dsp:spPr>
        <a:xfrm>
          <a:off x="4844830" y="2496479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Северо-Восточное МУГАДН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2517627"/>
        <a:ext cx="1401785" cy="679744"/>
      </dsp:txXfrm>
    </dsp:sp>
    <dsp:sp modelId="{2AE9BE6B-BEB6-4EF7-92FD-428CD824273C}">
      <dsp:nvSpPr>
        <dsp:cNvPr id="0" name=""/>
        <dsp:cNvSpPr/>
      </dsp:nvSpPr>
      <dsp:spPr>
        <a:xfrm rot="1640061">
          <a:off x="3059125" y="3242251"/>
          <a:ext cx="189129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91294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84480" y="3189908"/>
        <a:ext cx="0" cy="0"/>
      </dsp:txXfrm>
    </dsp:sp>
    <dsp:sp modelId="{8092FF72-447D-4087-86AD-AE3584C9D546}">
      <dsp:nvSpPr>
        <dsp:cNvPr id="0" name=""/>
        <dsp:cNvSpPr/>
      </dsp:nvSpPr>
      <dsp:spPr>
        <a:xfrm>
          <a:off x="4844830" y="3326826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МУГАДН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3347974"/>
        <a:ext cx="1401785" cy="679744"/>
      </dsp:txXfrm>
    </dsp:sp>
    <dsp:sp modelId="{B4D35279-7F75-4379-831E-C0F16EF8ED2A}">
      <dsp:nvSpPr>
        <dsp:cNvPr id="0" name=""/>
        <dsp:cNvSpPr/>
      </dsp:nvSpPr>
      <dsp:spPr>
        <a:xfrm rot="2719004">
          <a:off x="2810128" y="3657425"/>
          <a:ext cx="238928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89288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5239" y="3584322"/>
        <a:ext cx="0" cy="0"/>
      </dsp:txXfrm>
    </dsp:sp>
    <dsp:sp modelId="{E4188416-DD21-4891-9089-86DEEFAF552A}">
      <dsp:nvSpPr>
        <dsp:cNvPr id="0" name=""/>
        <dsp:cNvSpPr/>
      </dsp:nvSpPr>
      <dsp:spPr>
        <a:xfrm>
          <a:off x="4844830" y="4157173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Северно-Западное УГМРН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4178321"/>
        <a:ext cx="1401785" cy="679744"/>
      </dsp:txXfrm>
    </dsp:sp>
    <dsp:sp modelId="{4172D7F9-2B1D-45CF-A219-5713AEF62C22}">
      <dsp:nvSpPr>
        <dsp:cNvPr id="0" name=""/>
        <dsp:cNvSpPr/>
      </dsp:nvSpPr>
      <dsp:spPr>
        <a:xfrm rot="3384228">
          <a:off x="2486603" y="4072598"/>
          <a:ext cx="303633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3036339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25998" y="3978737"/>
        <a:ext cx="0" cy="0"/>
      </dsp:txXfrm>
    </dsp:sp>
    <dsp:sp modelId="{E70A2480-1340-445D-B546-98C6EA230CC3}">
      <dsp:nvSpPr>
        <dsp:cNvPr id="0" name=""/>
        <dsp:cNvSpPr/>
      </dsp:nvSpPr>
      <dsp:spPr>
        <a:xfrm>
          <a:off x="4844830" y="4987520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УГМРН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5008668"/>
        <a:ext cx="1401785" cy="679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65181-F234-4808-931D-1041F2862CB7}">
      <dsp:nvSpPr>
        <dsp:cNvPr id="0" name=""/>
        <dsp:cNvSpPr/>
      </dsp:nvSpPr>
      <dsp:spPr>
        <a:xfrm>
          <a:off x="-3473747" y="-537629"/>
          <a:ext cx="4169613" cy="4169613"/>
        </a:xfrm>
        <a:prstGeom prst="blockArc">
          <a:avLst>
            <a:gd name="adj1" fmla="val 18900000"/>
            <a:gd name="adj2" fmla="val 2700000"/>
            <a:gd name="adj3" fmla="val 57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90DB4-C3F1-4248-A997-83E17135557B}">
      <dsp:nvSpPr>
        <dsp:cNvPr id="0" name=""/>
        <dsp:cNvSpPr/>
      </dsp:nvSpPr>
      <dsp:spPr>
        <a:xfrm>
          <a:off x="568819" y="442059"/>
          <a:ext cx="6059523" cy="883995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67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общего пользования – 21 тыс. км</a:t>
          </a:r>
        </a:p>
      </dsp:txBody>
      <dsp:txXfrm>
        <a:off x="568819" y="442059"/>
        <a:ext cx="6059523" cy="883995"/>
      </dsp:txXfrm>
    </dsp:sp>
    <dsp:sp modelId="{7A8C9EA1-4F28-4482-8CFB-35AE89499EE2}">
      <dsp:nvSpPr>
        <dsp:cNvPr id="0" name=""/>
        <dsp:cNvSpPr/>
      </dsp:nvSpPr>
      <dsp:spPr>
        <a:xfrm>
          <a:off x="16322" y="331560"/>
          <a:ext cx="1104994" cy="110499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4472C4">
              <a:lumMod val="60000"/>
              <a:lumOff val="4000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E2ABF-A433-4055-B607-CC3C6533AB7B}">
      <dsp:nvSpPr>
        <dsp:cNvPr id="0" name=""/>
        <dsp:cNvSpPr/>
      </dsp:nvSpPr>
      <dsp:spPr>
        <a:xfrm>
          <a:off x="568819" y="1768300"/>
          <a:ext cx="6059523" cy="883995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67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необщего пользования – 4 тыс. км</a:t>
          </a:r>
        </a:p>
      </dsp:txBody>
      <dsp:txXfrm>
        <a:off x="568819" y="1768300"/>
        <a:ext cx="6059523" cy="883995"/>
      </dsp:txXfrm>
    </dsp:sp>
    <dsp:sp modelId="{47662D40-6CEA-4A61-B00A-A9C7E14BDD55}">
      <dsp:nvSpPr>
        <dsp:cNvPr id="0" name=""/>
        <dsp:cNvSpPr/>
      </dsp:nvSpPr>
      <dsp:spPr>
        <a:xfrm>
          <a:off x="16322" y="1657800"/>
          <a:ext cx="1104994" cy="110499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461E4-188C-4577-9128-8A2C104DBC6A}">
      <dsp:nvSpPr>
        <dsp:cNvPr id="0" name=""/>
        <dsp:cNvSpPr/>
      </dsp:nvSpPr>
      <dsp:spPr>
        <a:xfrm>
          <a:off x="2690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Предмет государственного контроля (надзора) </a:t>
          </a:r>
          <a:endParaRPr lang="ru-RU" sz="18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690" y="11119"/>
        <a:ext cx="2623542" cy="1049416"/>
      </dsp:txXfrm>
    </dsp:sp>
    <dsp:sp modelId="{57441B7E-E6EF-46EC-9836-11EA486E3A52}">
      <dsp:nvSpPr>
        <dsp:cNvPr id="0" name=""/>
        <dsp:cNvSpPr/>
      </dsp:nvSpPr>
      <dsp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контролируемыми лицами обязательных требований, установленных НПА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(реализация) требований, содержащихся в разрешительных документах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требований документов, исполнение которых является необходимым в соответствии с законодательством РФ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исполнение решений, принимаемых по результатам КНМ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690" y="1060536"/>
        <a:ext cx="2623542" cy="4490943"/>
      </dsp:txXfrm>
    </dsp:sp>
    <dsp:sp modelId="{7E9FA441-4E91-4872-9F69-F107044540D9}">
      <dsp:nvSpPr>
        <dsp:cNvPr id="0" name=""/>
        <dsp:cNvSpPr/>
      </dsp:nvSpPr>
      <dsp:spPr>
        <a:xfrm>
          <a:off x="2993528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Объекты государственного контроля (надзора) </a:t>
          </a:r>
        </a:p>
      </dsp:txBody>
      <dsp:txXfrm>
        <a:off x="2993528" y="11119"/>
        <a:ext cx="2623542" cy="1049416"/>
      </dsp:txXfrm>
    </dsp:sp>
    <dsp:sp modelId="{692FF600-8C8B-43C3-B324-F5AD73D5BD36}">
      <dsp:nvSpPr>
        <dsp:cNvPr id="0" name=""/>
        <dsp:cNvSpPr/>
      </dsp:nvSpPr>
      <dsp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деятельность, действия (бездействие) граждан и организаций, в рамках которых должны соблюдаться обязательные требования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результаты деятельности граждан и организаций, в том числе продукция (товары), работы и услуги, к которым предъявляются обязательные требования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здания, помещения, сооружения, линейные объекты, территории, …другие объекты, которыми граждане и организации владеют и (или) пользуются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93528" y="1060536"/>
        <a:ext cx="2623542" cy="4490943"/>
      </dsp:txXfrm>
    </dsp:sp>
    <dsp:sp modelId="{824C84FA-C8E6-41E0-B5CA-B94638A832D8}">
      <dsp:nvSpPr>
        <dsp:cNvPr id="0" name=""/>
        <dsp:cNvSpPr/>
      </dsp:nvSpPr>
      <dsp:spPr>
        <a:xfrm>
          <a:off x="5984367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Обязательные требования (247-ФЗ)</a:t>
          </a:r>
          <a:endParaRPr lang="ru-RU" sz="18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984367" y="11119"/>
        <a:ext cx="2623542" cy="1049416"/>
      </dsp:txXfrm>
    </dsp:sp>
    <dsp:sp modelId="{C502FBDF-27F4-4EFA-AE4D-0EA95D7D3EDF}">
      <dsp:nvSpPr>
        <dsp:cNvPr id="0" name=""/>
        <dsp:cNvSpPr/>
      </dsp:nvSpPr>
      <dsp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законность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обоснованность обязательных требований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правовая определенность и системность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открытость и предсказуемость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исполнимость обязательных требований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984367" y="1060536"/>
        <a:ext cx="2623542" cy="4490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7333A-D64E-4420-9913-96968AE7E7FD}">
      <dsp:nvSpPr>
        <dsp:cNvPr id="0" name=""/>
        <dsp:cNvSpPr/>
      </dsp:nvSpPr>
      <dsp:spPr>
        <a:xfrm>
          <a:off x="78607" y="560689"/>
          <a:ext cx="2563026" cy="198421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BD1169-5B7D-4170-B07C-D2AC3AB1755A}">
      <dsp:nvSpPr>
        <dsp:cNvPr id="0" name=""/>
        <dsp:cNvSpPr/>
      </dsp:nvSpPr>
      <dsp:spPr>
        <a:xfrm>
          <a:off x="81175" y="2783774"/>
          <a:ext cx="2120810" cy="22685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 июня 2024 года на перегоне Инта-1 – Угольный Северной железной дороги – в поезде №511 сообщением Воркута – Новороссийск допущен сход 8 вагонов, из них 7 с опрокидыванием.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175" y="2783774"/>
        <a:ext cx="2120810" cy="2268515"/>
      </dsp:txXfrm>
    </dsp:sp>
    <dsp:sp modelId="{DD24550A-79DC-4BB6-97B3-1AD77F352F78}">
      <dsp:nvSpPr>
        <dsp:cNvPr id="0" name=""/>
        <dsp:cNvSpPr/>
      </dsp:nvSpPr>
      <dsp:spPr>
        <a:xfrm>
          <a:off x="2164638" y="2813686"/>
          <a:ext cx="2979069" cy="2351658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7EC62B-3C8B-4412-9027-9EF7E39BA808}">
      <dsp:nvSpPr>
        <dsp:cNvPr id="0" name=""/>
        <dsp:cNvSpPr/>
      </dsp:nvSpPr>
      <dsp:spPr>
        <a:xfrm>
          <a:off x="2784025" y="189288"/>
          <a:ext cx="2956374" cy="238772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погибло 3 пассажира, повреждено до степени исключения 6 пассажирских вагонов. Причина крушения: наличие экстремальных дождевых осадков, приведших к деформации земляного полотна и сдвига рельсошпальной решетки, вследствие обводнения насыпи.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4025" y="189288"/>
        <a:ext cx="2956374" cy="23877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BF704-7C47-4282-8621-EB9FD3E41F7C}">
      <dsp:nvSpPr>
        <dsp:cNvPr id="0" name=""/>
        <dsp:cNvSpPr/>
      </dsp:nvSpPr>
      <dsp:spPr>
        <a:xfrm>
          <a:off x="61846" y="50529"/>
          <a:ext cx="2725418" cy="2063326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CDBDAF-C93E-47D2-944F-89653DE7C7DF}">
      <dsp:nvSpPr>
        <dsp:cNvPr id="0" name=""/>
        <dsp:cNvSpPr/>
      </dsp:nvSpPr>
      <dsp:spPr>
        <a:xfrm>
          <a:off x="32222" y="2096418"/>
          <a:ext cx="2855370" cy="9101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декабря 2024 года на станции Княжая Октябрьской железной дороги допущено столкновение хвостовой части грузового поезда № 2013 с составом прибывающего пассажирского поезда № 11 сообщением Мурманск – Санкт-Петербург с последующим сходом трех вагонов пассажирского поезда и четырнадцати вагонов грузового поезда.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22" y="2096418"/>
        <a:ext cx="2855370" cy="910173"/>
      </dsp:txXfrm>
    </dsp:sp>
    <dsp:sp modelId="{FC93FFAD-6B7B-447A-B9FA-0A17106C6747}">
      <dsp:nvSpPr>
        <dsp:cNvPr id="0" name=""/>
        <dsp:cNvSpPr/>
      </dsp:nvSpPr>
      <dsp:spPr>
        <a:xfrm>
          <a:off x="3013942" y="3354266"/>
          <a:ext cx="2835179" cy="206183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48C03A-221C-40F2-8C20-AB9E29678E9C}">
      <dsp:nvSpPr>
        <dsp:cNvPr id="0" name=""/>
        <dsp:cNvSpPr/>
      </dsp:nvSpPr>
      <dsp:spPr>
        <a:xfrm>
          <a:off x="3163692" y="0"/>
          <a:ext cx="2453299" cy="9101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погибло 2 пассажира, повреждено до степени исключения 3 пассажирских и 14 грузовых вагонов. Причина крушения: нарушение порядка закрепления подвижного состава грузового поезда тормозными башмаками менее установленных норм при его вынужденной остановке на перегоне.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3692" y="0"/>
        <a:ext cx="2453299" cy="9101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17265-F051-4DAC-8C02-38392114C637}">
      <dsp:nvSpPr>
        <dsp:cNvPr id="0" name=""/>
        <dsp:cNvSpPr/>
      </dsp:nvSpPr>
      <dsp:spPr>
        <a:xfrm>
          <a:off x="48790" y="0"/>
          <a:ext cx="4687702" cy="55149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43C51-1792-40A3-9987-978500D5563F}">
      <dsp:nvSpPr>
        <dsp:cNvPr id="0" name=""/>
        <dsp:cNvSpPr/>
      </dsp:nvSpPr>
      <dsp:spPr>
        <a:xfrm>
          <a:off x="283175" y="220597"/>
          <a:ext cx="4218932" cy="35847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79F32E-4FBA-4544-9317-5506291D02BB}">
      <dsp:nvSpPr>
        <dsp:cNvPr id="0" name=""/>
        <dsp:cNvSpPr/>
      </dsp:nvSpPr>
      <dsp:spPr>
        <a:xfrm>
          <a:off x="283175" y="3805311"/>
          <a:ext cx="4218932" cy="14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августа 2024 года на железнодорожной станции Оленегорск Октябрьской железной дороги – филиала ОАО «РЖД» допущен сход 8 грузовых вагонов.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175" y="3805311"/>
        <a:ext cx="4218932" cy="1489034"/>
      </dsp:txXfrm>
    </dsp:sp>
    <dsp:sp modelId="{D84F6A06-FFDC-4B11-A1F7-18969D60FC1D}">
      <dsp:nvSpPr>
        <dsp:cNvPr id="0" name=""/>
        <dsp:cNvSpPr/>
      </dsp:nvSpPr>
      <dsp:spPr>
        <a:xfrm>
          <a:off x="5789046" y="0"/>
          <a:ext cx="4687702" cy="55149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0CCBE-1672-42C3-9FFB-233AAF43F431}">
      <dsp:nvSpPr>
        <dsp:cNvPr id="0" name=""/>
        <dsp:cNvSpPr/>
      </dsp:nvSpPr>
      <dsp:spPr>
        <a:xfrm>
          <a:off x="6023431" y="220597"/>
          <a:ext cx="4218932" cy="358471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852A60-CA7F-4249-B54B-072A9D887DAB}">
      <dsp:nvSpPr>
        <dsp:cNvPr id="0" name=""/>
        <dsp:cNvSpPr/>
      </dsp:nvSpPr>
      <dsp:spPr>
        <a:xfrm>
          <a:off x="6023431" y="3805311"/>
          <a:ext cx="4218932" cy="14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тяжело травмирован работник ОАО «РЖД», повреждено 8 вагонов в объеме текущего отцепочного ремонта. Причина аварии: нарушение обязательных требований Апатитской дистанцией инфраструктуры, допущенные при производстве путевых работ.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3431" y="3805311"/>
        <a:ext cx="4218932" cy="1489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728D5-BE2B-414F-8CE9-376510E78CE9}">
      <dsp:nvSpPr>
        <dsp:cNvPr id="0" name=""/>
        <dsp:cNvSpPr/>
      </dsp:nvSpPr>
      <dsp:spPr>
        <a:xfrm>
          <a:off x="3429" y="95003"/>
          <a:ext cx="3343274" cy="127722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видов контроля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sz="21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(ЕРВК)</a:t>
          </a:r>
          <a:endParaRPr lang="ru-RU" sz="21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29" y="95003"/>
        <a:ext cx="3343274" cy="1277221"/>
      </dsp:txXfrm>
    </dsp:sp>
    <dsp:sp modelId="{9FC483F5-DCBC-4DE6-B088-00CED163DDF8}">
      <dsp:nvSpPr>
        <dsp:cNvPr id="0" name=""/>
        <dsp:cNvSpPr/>
      </dsp:nvSpPr>
      <dsp:spPr>
        <a:xfrm>
          <a:off x="3429" y="1372224"/>
          <a:ext cx="3343274" cy="4035150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Сведения о видах контроля</a:t>
          </a:r>
          <a:endParaRPr lang="ru-RU" sz="2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Заполнение через личный кабинет на официальном сайте единого реестра в сети "Интернет"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Содержит перечень объектов контроля</a:t>
          </a:r>
          <a:endParaRPr lang="ru-RU" sz="2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ЕРВК – Министерство экономического развития РФ</a:t>
          </a:r>
          <a:endParaRPr lang="ru-RU" sz="2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29" y="1372224"/>
        <a:ext cx="3343274" cy="4035150"/>
      </dsp:txXfrm>
    </dsp:sp>
    <dsp:sp modelId="{5B4BE045-57E0-468A-BA20-AE403537E5FD}">
      <dsp:nvSpPr>
        <dsp:cNvPr id="0" name=""/>
        <dsp:cNvSpPr/>
      </dsp:nvSpPr>
      <dsp:spPr>
        <a:xfrm>
          <a:off x="3814762" y="95003"/>
          <a:ext cx="3343274" cy="127722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контрольных (надзорных) мероприятий </a:t>
          </a:r>
          <a:r>
            <a:rPr lang="ru-RU" sz="21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(ЕРКНМ)</a:t>
          </a:r>
          <a:endParaRPr lang="ru-RU" sz="21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14762" y="95003"/>
        <a:ext cx="3343274" cy="1277221"/>
      </dsp:txXfrm>
    </dsp:sp>
    <dsp:sp modelId="{56FEE225-E1FB-422E-8F49-98E1FC66EC4F}">
      <dsp:nvSpPr>
        <dsp:cNvPr id="0" name=""/>
        <dsp:cNvSpPr/>
      </dsp:nvSpPr>
      <dsp:spPr>
        <a:xfrm>
          <a:off x="3814762" y="1372224"/>
          <a:ext cx="3343274" cy="4035150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Реестр включает в себя проводимые контрольными органами контрольные (надзорные) мероприятия, профилактические мероприятия, результаты КНМ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ФГИС ЕРКНМ – Генеральная прокуратура РФ</a:t>
          </a:r>
        </a:p>
      </dsp:txBody>
      <dsp:txXfrm>
        <a:off x="3814762" y="1372224"/>
        <a:ext cx="3343274" cy="4035150"/>
      </dsp:txXfrm>
    </dsp:sp>
    <dsp:sp modelId="{93AA7C54-25CA-472B-97C3-80527EA0240C}">
      <dsp:nvSpPr>
        <dsp:cNvPr id="0" name=""/>
        <dsp:cNvSpPr/>
      </dsp:nvSpPr>
      <dsp:spPr>
        <a:xfrm>
          <a:off x="7626096" y="95003"/>
          <a:ext cx="3343274" cy="127722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Информационная система досудебного обжалования</a:t>
          </a:r>
        </a:p>
      </dsp:txBody>
      <dsp:txXfrm>
        <a:off x="7626096" y="95003"/>
        <a:ext cx="3343274" cy="1277221"/>
      </dsp:txXfrm>
    </dsp:sp>
    <dsp:sp modelId="{2AE7008E-97D7-4807-985E-6125941945DD}">
      <dsp:nvSpPr>
        <dsp:cNvPr id="0" name=""/>
        <dsp:cNvSpPr/>
      </dsp:nvSpPr>
      <dsp:spPr>
        <a:xfrm>
          <a:off x="7626096" y="1372224"/>
          <a:ext cx="3343274" cy="4035150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Решение уполномоченного на рассмотрение жалобы органа размещается в личном кабинете контролируемого лица на ЕПГУ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Цифровой сервис действует на ЕПГУ с 1 января 2023 года</a:t>
          </a:r>
        </a:p>
      </dsp:txBody>
      <dsp:txXfrm>
        <a:off x="7626096" y="1372224"/>
        <a:ext cx="3343274" cy="40351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AF86B-7FEB-4E82-BBAB-9C8ADAA374FC}">
      <dsp:nvSpPr>
        <dsp:cNvPr id="0" name=""/>
        <dsp:cNvSpPr/>
      </dsp:nvSpPr>
      <dsp:spPr>
        <a:xfrm>
          <a:off x="-6361042" y="-979153"/>
          <a:ext cx="7571536" cy="7571536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8C5C6-08B7-40CF-BAEA-6466ABE01F8F}">
      <dsp:nvSpPr>
        <dsp:cNvPr id="0" name=""/>
        <dsp:cNvSpPr/>
      </dsp:nvSpPr>
      <dsp:spPr>
        <a:xfrm>
          <a:off x="450639" y="144910"/>
          <a:ext cx="11435807" cy="88260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Профилактические визиты – установлены 2 вида: профилактический визит по заявлению контролируемого лица и обязательные профилактические визиты, интегрированные в систему управления рисками. Срок проведения может быть увеличен до 10 дней, отказ от ОПВ не предусмотрен, возможно осуществление контрольных (надзорных) действий. При отказе от ОПВ возможно инициирование контрольного (надзорного) мероприятия.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639" y="144910"/>
        <a:ext cx="11435807" cy="882600"/>
      </dsp:txXfrm>
    </dsp:sp>
    <dsp:sp modelId="{F879330B-7707-4124-BE76-380FAC88790F}">
      <dsp:nvSpPr>
        <dsp:cNvPr id="0" name=""/>
        <dsp:cNvSpPr/>
      </dsp:nvSpPr>
      <dsp:spPr>
        <a:xfrm>
          <a:off x="80478" y="216049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9ECC1-C345-4FFB-969F-1CF83B4538CE}">
      <dsp:nvSpPr>
        <dsp:cNvPr id="0" name=""/>
        <dsp:cNvSpPr/>
      </dsp:nvSpPr>
      <dsp:spPr>
        <a:xfrm>
          <a:off x="937812" y="1178355"/>
          <a:ext cx="10948635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предписаниям появилась отдельная норма закона статья  90.1 – форма документа стандартизирована и снимает ряд вопросов, в частности, в предписании указывается способ направления исполненных пунктов предписания. 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7812" y="1178355"/>
        <a:ext cx="10948635" cy="592257"/>
      </dsp:txXfrm>
    </dsp:sp>
    <dsp:sp modelId="{3A7D8664-F39E-4571-952B-738E7632DE0F}">
      <dsp:nvSpPr>
        <dsp:cNvPr id="0" name=""/>
        <dsp:cNvSpPr/>
      </dsp:nvSpPr>
      <dsp:spPr>
        <a:xfrm>
          <a:off x="567651" y="1104323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21D00-3080-4EFC-A629-041E07E062D3}">
      <dsp:nvSpPr>
        <dsp:cNvPr id="0" name=""/>
        <dsp:cNvSpPr/>
      </dsp:nvSpPr>
      <dsp:spPr>
        <a:xfrm>
          <a:off x="1160583" y="1958658"/>
          <a:ext cx="10725863" cy="80820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Добавлена статья 61.1 об индикаторах риска – при «срабатывании» индикатора риска инспектор предоставляет мотивированное представление о проведении контрольного (надзорного) мероприятия. Кроме того, добавлены новые основания проведения внепланового КНМ: уклонение от ОПВ, наличие сведений об осуществлении деятельности без лицензии по 99-ФЗ, наличие сведений об осуществлении деятельности без уведомления.  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0583" y="1958658"/>
        <a:ext cx="10725863" cy="808200"/>
      </dsp:txXfrm>
    </dsp:sp>
    <dsp:sp modelId="{F713BEFB-CC6A-444F-B1F9-B716FF8BAA28}">
      <dsp:nvSpPr>
        <dsp:cNvPr id="0" name=""/>
        <dsp:cNvSpPr/>
      </dsp:nvSpPr>
      <dsp:spPr>
        <a:xfrm>
          <a:off x="790422" y="1992597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338A1-3ACF-4093-A1C5-295C9622CB5B}">
      <dsp:nvSpPr>
        <dsp:cNvPr id="0" name=""/>
        <dsp:cNvSpPr/>
      </dsp:nvSpPr>
      <dsp:spPr>
        <a:xfrm>
          <a:off x="1160583" y="2954341"/>
          <a:ext cx="10725863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Запущены новые информационные системы государственного контроля (надзора), а именно: ГИС ТОР КНД модуль административное производство и мобильное приложение «Инспектор», с помощью которого возможно проведение КНМ.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0583" y="2954341"/>
        <a:ext cx="10725863" cy="592257"/>
      </dsp:txXfrm>
    </dsp:sp>
    <dsp:sp modelId="{EE7A67A5-BD08-41AF-B47E-898E6F3D7941}">
      <dsp:nvSpPr>
        <dsp:cNvPr id="0" name=""/>
        <dsp:cNvSpPr/>
      </dsp:nvSpPr>
      <dsp:spPr>
        <a:xfrm>
          <a:off x="790422" y="2880309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D1A71-A7FF-4548-8F31-A060301F4200}">
      <dsp:nvSpPr>
        <dsp:cNvPr id="0" name=""/>
        <dsp:cNvSpPr/>
      </dsp:nvSpPr>
      <dsp:spPr>
        <a:xfrm>
          <a:off x="937812" y="3842615"/>
          <a:ext cx="10948635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Снизился срок рассмотрения жалобы в подсистеме досудебного обжалования с 20 рабочих дней до 15 рабочих дней.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7812" y="3842615"/>
        <a:ext cx="10948635" cy="592257"/>
      </dsp:txXfrm>
    </dsp:sp>
    <dsp:sp modelId="{9E2D2773-730F-4215-9E61-0C0EC894BEEB}">
      <dsp:nvSpPr>
        <dsp:cNvPr id="0" name=""/>
        <dsp:cNvSpPr/>
      </dsp:nvSpPr>
      <dsp:spPr>
        <a:xfrm>
          <a:off x="567651" y="3768583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292F9-193B-4484-B520-AEE290F1425B}">
      <dsp:nvSpPr>
        <dsp:cNvPr id="0" name=""/>
        <dsp:cNvSpPr/>
      </dsp:nvSpPr>
      <dsp:spPr>
        <a:xfrm>
          <a:off x="450639" y="4543978"/>
          <a:ext cx="11435807" cy="9660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Самообследование осуществляется в автоматизированном режиме с использованием одного из способов, указанных на официальном сайте контрольного (надзорного) органа в сети "Интернет", и может касаться как контролируемого лица в целом, так и его обособленных подразделений, иных объектов. Контролируемое лицо должно иметь возможность осуществить самообследование без идентификации пользователя.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639" y="4543978"/>
        <a:ext cx="11435807" cy="966078"/>
      </dsp:txXfrm>
    </dsp:sp>
    <dsp:sp modelId="{80625848-0D44-45AC-BEB6-8E2A38F0A827}">
      <dsp:nvSpPr>
        <dsp:cNvPr id="0" name=""/>
        <dsp:cNvSpPr/>
      </dsp:nvSpPr>
      <dsp:spPr>
        <a:xfrm>
          <a:off x="80478" y="4656857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A1B00-E58E-407B-9EC1-1F611C6A1B20}">
      <dsp:nvSpPr>
        <dsp:cNvPr id="0" name=""/>
        <dsp:cNvSpPr/>
      </dsp:nvSpPr>
      <dsp:spPr>
        <a:xfrm>
          <a:off x="-6597179" y="-1008894"/>
          <a:ext cx="7852058" cy="7852058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21528-57CF-4DA4-8693-8F32C146C2FF}">
      <dsp:nvSpPr>
        <dsp:cNvPr id="0" name=""/>
        <dsp:cNvSpPr/>
      </dsp:nvSpPr>
      <dsp:spPr>
        <a:xfrm>
          <a:off x="467033" y="307232"/>
          <a:ext cx="11386308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 проведении контрольных (надзорных) мероприятий и обязательных профилактических визитов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033" y="307232"/>
        <a:ext cx="11386308" cy="614231"/>
      </dsp:txXfrm>
    </dsp:sp>
    <dsp:sp modelId="{157C1C87-9D66-4A79-964D-53307B8B7B8A}">
      <dsp:nvSpPr>
        <dsp:cNvPr id="0" name=""/>
        <dsp:cNvSpPr/>
      </dsp:nvSpPr>
      <dsp:spPr>
        <a:xfrm>
          <a:off x="83138" y="230453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378C5-E0EE-4814-B91B-2E28F1346E6A}">
      <dsp:nvSpPr>
        <dsp:cNvPr id="0" name=""/>
        <dsp:cNvSpPr/>
      </dsp:nvSpPr>
      <dsp:spPr>
        <a:xfrm>
          <a:off x="972281" y="1228463"/>
          <a:ext cx="10881060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актов контрольных (надзорных) мероприятий и обязательных профилактических визитов, предписаний об устранении выявленных нарушений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281" y="1228463"/>
        <a:ext cx="10881060" cy="614231"/>
      </dsp:txXfrm>
    </dsp:sp>
    <dsp:sp modelId="{130E0EDA-7B9E-446D-954A-B6EA81A9A105}">
      <dsp:nvSpPr>
        <dsp:cNvPr id="0" name=""/>
        <dsp:cNvSpPr/>
      </dsp:nvSpPr>
      <dsp:spPr>
        <a:xfrm>
          <a:off x="588386" y="1151684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175DA-DE5B-4D79-9256-C6139FAEECD4}">
      <dsp:nvSpPr>
        <dsp:cNvPr id="0" name=""/>
        <dsp:cNvSpPr/>
      </dsp:nvSpPr>
      <dsp:spPr>
        <a:xfrm>
          <a:off x="1203318" y="2149695"/>
          <a:ext cx="10650023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действий (бездействия) должностных лиц  контрольного (надзорного) органа в рамках контрольных (надзорных) мероприятий и обязательных профилактических визитов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3318" y="2149695"/>
        <a:ext cx="10650023" cy="614231"/>
      </dsp:txXfrm>
    </dsp:sp>
    <dsp:sp modelId="{0C608FB4-A941-4B55-A0A2-54E1FEEA12D7}">
      <dsp:nvSpPr>
        <dsp:cNvPr id="0" name=""/>
        <dsp:cNvSpPr/>
      </dsp:nvSpPr>
      <dsp:spPr>
        <a:xfrm>
          <a:off x="819423" y="2072916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E2A79-BEA3-4D41-A978-78581BA890D9}">
      <dsp:nvSpPr>
        <dsp:cNvPr id="0" name=""/>
        <dsp:cNvSpPr/>
      </dsp:nvSpPr>
      <dsp:spPr>
        <a:xfrm>
          <a:off x="1203318" y="3070342"/>
          <a:ext cx="10650023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отнесении объектов контроля к соответствующей категории риска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3318" y="3070342"/>
        <a:ext cx="10650023" cy="614231"/>
      </dsp:txXfrm>
    </dsp:sp>
    <dsp:sp modelId="{9F59C117-8DAC-4188-891F-1ACA11F089A7}">
      <dsp:nvSpPr>
        <dsp:cNvPr id="0" name=""/>
        <dsp:cNvSpPr/>
      </dsp:nvSpPr>
      <dsp:spPr>
        <a:xfrm>
          <a:off x="819423" y="2993563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4C0E0-DDF6-4D43-994D-F10288136BF3}">
      <dsp:nvSpPr>
        <dsp:cNvPr id="0" name=""/>
        <dsp:cNvSpPr/>
      </dsp:nvSpPr>
      <dsp:spPr>
        <a:xfrm>
          <a:off x="972281" y="3991574"/>
          <a:ext cx="10881060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отказе в проведении обязательных профилактических визитов по заявлениям контролируемых лиц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281" y="3991574"/>
        <a:ext cx="10881060" cy="614231"/>
      </dsp:txXfrm>
    </dsp:sp>
    <dsp:sp modelId="{26FA7716-DD07-4195-90B2-B084A02E30E5}">
      <dsp:nvSpPr>
        <dsp:cNvPr id="0" name=""/>
        <dsp:cNvSpPr/>
      </dsp:nvSpPr>
      <dsp:spPr>
        <a:xfrm>
          <a:off x="588386" y="3914795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C5DA2-A3A9-4A44-85C2-B199FC29AA62}">
      <dsp:nvSpPr>
        <dsp:cNvPr id="0" name=""/>
        <dsp:cNvSpPr/>
      </dsp:nvSpPr>
      <dsp:spPr>
        <a:xfrm>
          <a:off x="467033" y="4825142"/>
          <a:ext cx="11386308" cy="789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иных решений, принимаемых контрольными (надзорными) органами по итогам профилактических и (или) контрольных (надзорных) мероприятий, предусмотренных настоящим Федеральным законом, в отношении контролируемых лиц или объектов контроля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033" y="4825142"/>
        <a:ext cx="11386308" cy="789558"/>
      </dsp:txXfrm>
    </dsp:sp>
    <dsp:sp modelId="{D7B02537-3820-4F27-AA18-D89AEF7567E5}">
      <dsp:nvSpPr>
        <dsp:cNvPr id="0" name=""/>
        <dsp:cNvSpPr/>
      </dsp:nvSpPr>
      <dsp:spPr>
        <a:xfrm>
          <a:off x="83138" y="4836026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1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8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2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7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5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0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6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5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5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0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  <a:extLst>
              <a:ext uri="{BEBA8EAE-BF5A-486C-A8C5-ECC9F3942E4B}">
                <a14:imgProps xmlns:a14="http://schemas.microsoft.com/office/drawing/2010/main">
                  <a14:imgLayer r:embed="rId14"/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BE686-82D8-460C-899D-3B98F042709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62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gosuslugi.ru/16378/3/for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ostransnadzor.gov.ru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group/70000002569399" TargetMode="External"/><Relationship Id="rId5" Type="http://schemas.openxmlformats.org/officeDocument/2006/relationships/hyperlink" Target="https://vk.com/mtu_szfo" TargetMode="External"/><Relationship Id="rId4" Type="http://schemas.openxmlformats.org/officeDocument/2006/relationships/hyperlink" Target="https://t.me/mtu_szf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1219200"/>
            <a:ext cx="11125200" cy="2954655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правоприменительной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МТУ Ространснадзора по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СЗФО.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осуществление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контроля (надзора) в области железнодорожного транспорта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году.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78E63D59-07A0-4FE1-AFDE-6853BC81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4876800"/>
            <a:ext cx="111252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6213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заместитель начальника МТУ Ространснадзора по СЗФО  </a:t>
            </a:r>
          </a:p>
          <a:p>
            <a:pPr marL="176213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Зайцев Александр Анатольевич</a:t>
            </a:r>
            <a:endParaRPr kumimoji="0" lang="ru-RU" alt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78E63D59-07A0-4FE1-AFDE-6853BC81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04" y="6287631"/>
            <a:ext cx="111252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6213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область,</a:t>
            </a:r>
            <a:r>
              <a:rPr kumimoji="0" lang="ru-RU" alt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 г.</a:t>
            </a:r>
            <a:endParaRPr kumimoji="0" lang="ru-RU" alt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61" y="3497710"/>
            <a:ext cx="4729400" cy="30819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30923201"/>
              </p:ext>
            </p:extLst>
          </p:nvPr>
        </p:nvGraphicFramePr>
        <p:xfrm>
          <a:off x="69989" y="948358"/>
          <a:ext cx="7145819" cy="48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797" y="342900"/>
            <a:ext cx="3206907" cy="34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05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26722"/>
              </p:ext>
            </p:extLst>
          </p:nvPr>
        </p:nvGraphicFramePr>
        <p:xfrm>
          <a:off x="175080" y="1547054"/>
          <a:ext cx="6225720" cy="4620928"/>
        </p:xfrm>
        <a:graphic>
          <a:graphicData uri="http://schemas.openxmlformats.org/drawingml/2006/table">
            <a:tbl>
              <a:tblPr firstRow="1" firstCol="1" bandRow="1"/>
              <a:tblGrid>
                <a:gridCol w="3171101">
                  <a:extLst>
                    <a:ext uri="{9D8B030D-6E8A-4147-A177-3AD203B41FA5}">
                      <a16:colId xmlns:a16="http://schemas.microsoft.com/office/drawing/2014/main" val="1348376370"/>
                    </a:ext>
                  </a:extLst>
                </a:gridCol>
                <a:gridCol w="1469624">
                  <a:extLst>
                    <a:ext uri="{9D8B030D-6E8A-4147-A177-3AD203B41FA5}">
                      <a16:colId xmlns:a16="http://schemas.microsoft.com/office/drawing/2014/main" val="2809538271"/>
                    </a:ext>
                  </a:extLst>
                </a:gridCol>
                <a:gridCol w="1584995">
                  <a:extLst>
                    <a:ext uri="{9D8B030D-6E8A-4147-A177-3AD203B41FA5}">
                      <a16:colId xmlns:a16="http://schemas.microsoft.com/office/drawing/2014/main" val="3736354705"/>
                    </a:ext>
                  </a:extLst>
                </a:gridCol>
              </a:tblGrid>
              <a:tr h="462006">
                <a:tc>
                  <a:txBody>
                    <a:bodyPr/>
                    <a:lstStyle/>
                    <a:p>
                      <a:endParaRPr lang="ru-RU" sz="1800" b="1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636222"/>
                  </a:ext>
                </a:extLst>
              </a:tr>
              <a:tr h="462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891862"/>
                  </a:ext>
                </a:extLst>
              </a:tr>
              <a:tr h="10391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правоприменительной практики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108511"/>
                  </a:ext>
                </a:extLst>
              </a:tr>
              <a:tr h="6847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стимулирования добросовестности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54444"/>
                  </a:ext>
                </a:extLst>
              </a:tr>
              <a:tr h="462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Объявление предостережения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762840"/>
                  </a:ext>
                </a:extLst>
              </a:tr>
              <a:tr h="462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Консультирование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6257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9068"/>
                  </a:ext>
                </a:extLst>
              </a:tr>
              <a:tr h="462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Самообследование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374438"/>
                  </a:ext>
                </a:extLst>
              </a:tr>
              <a:tr h="462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Профилактический визит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298471"/>
                  </a:ext>
                </a:extLst>
              </a:tr>
            </a:tbl>
          </a:graphicData>
        </a:graphic>
      </p:graphicFrame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35" y="844260"/>
            <a:ext cx="11854818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89908844"/>
              </p:ext>
            </p:extLst>
          </p:nvPr>
        </p:nvGraphicFramePr>
        <p:xfrm>
          <a:off x="6555150" y="2063888"/>
          <a:ext cx="5459233" cy="363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586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65187746"/>
              </p:ext>
            </p:extLst>
          </p:nvPr>
        </p:nvGraphicFramePr>
        <p:xfrm>
          <a:off x="557254" y="847033"/>
          <a:ext cx="11270311" cy="5792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938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0" y="725557"/>
            <a:ext cx="11854818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транспортные происшествия (крушения)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81205608"/>
              </p:ext>
            </p:extLst>
          </p:nvPr>
        </p:nvGraphicFramePr>
        <p:xfrm>
          <a:off x="242957" y="1125667"/>
          <a:ext cx="5740400" cy="550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9538907"/>
              </p:ext>
            </p:extLst>
          </p:nvPr>
        </p:nvGraphicFramePr>
        <p:xfrm>
          <a:off x="6156323" y="1125667"/>
          <a:ext cx="5941451" cy="550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8196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0" y="725557"/>
            <a:ext cx="11854818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транспортные происшествия (авария)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90712154"/>
              </p:ext>
            </p:extLst>
          </p:nvPr>
        </p:nvGraphicFramePr>
        <p:xfrm>
          <a:off x="636104" y="1125667"/>
          <a:ext cx="10525539" cy="551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216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35" y="844260"/>
            <a:ext cx="11854818" cy="707886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допущенных событий, связанных с нарушением безопасности движения и эксплуатации железнодорожного транспорта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67386"/>
              </p:ext>
            </p:extLst>
          </p:nvPr>
        </p:nvGraphicFramePr>
        <p:xfrm>
          <a:off x="278834" y="1764163"/>
          <a:ext cx="6857461" cy="3980653"/>
        </p:xfrm>
        <a:graphic>
          <a:graphicData uri="http://schemas.openxmlformats.org/drawingml/2006/table">
            <a:tbl>
              <a:tblPr firstRow="1" firstCol="1" bandRow="1"/>
              <a:tblGrid>
                <a:gridCol w="5252748">
                  <a:extLst>
                    <a:ext uri="{9D8B030D-6E8A-4147-A177-3AD203B41FA5}">
                      <a16:colId xmlns:a16="http://schemas.microsoft.com/office/drawing/2014/main" val="2525397496"/>
                    </a:ext>
                  </a:extLst>
                </a:gridCol>
                <a:gridCol w="763772">
                  <a:extLst>
                    <a:ext uri="{9D8B030D-6E8A-4147-A177-3AD203B41FA5}">
                      <a16:colId xmlns:a16="http://schemas.microsoft.com/office/drawing/2014/main" val="352377974"/>
                    </a:ext>
                  </a:extLst>
                </a:gridCol>
                <a:gridCol w="840941">
                  <a:extLst>
                    <a:ext uri="{9D8B030D-6E8A-4147-A177-3AD203B41FA5}">
                      <a16:colId xmlns:a16="http://schemas.microsoft.com/office/drawing/2014/main" val="4125251262"/>
                    </a:ext>
                  </a:extLst>
                </a:gridCol>
              </a:tblGrid>
              <a:tr h="10327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Сходы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железнодорожного подвижного состава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2"/>
                  </a:ext>
                </a:extLst>
              </a:tr>
              <a:tr h="371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354976"/>
                  </a:ext>
                </a:extLst>
              </a:tr>
              <a:tr h="371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ОЖД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985358"/>
                  </a:ext>
                </a:extLst>
              </a:tr>
              <a:tr h="371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СЖД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3204"/>
                  </a:ext>
                </a:extLst>
              </a:tr>
              <a:tr h="371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КЖД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265098"/>
                  </a:ext>
                </a:extLst>
              </a:tr>
              <a:tr h="73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путям общего пользования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722990"/>
                  </a:ext>
                </a:extLst>
              </a:tr>
              <a:tr h="73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путям необщего пользования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94229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132" y="1764163"/>
            <a:ext cx="3646834" cy="4862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65161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470984"/>
              </p:ext>
            </p:extLst>
          </p:nvPr>
        </p:nvGraphicFramePr>
        <p:xfrm>
          <a:off x="184080" y="879350"/>
          <a:ext cx="11772693" cy="567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4403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1589629-C4AB-48CC-9A74-AB959B4CF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731343"/>
              </p:ext>
            </p:extLst>
          </p:nvPr>
        </p:nvGraphicFramePr>
        <p:xfrm>
          <a:off x="69990" y="1134138"/>
          <a:ext cx="7242963" cy="4630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296544"/>
              </p:ext>
            </p:extLst>
          </p:nvPr>
        </p:nvGraphicFramePr>
        <p:xfrm>
          <a:off x="7205871" y="1287236"/>
          <a:ext cx="4880112" cy="4220265"/>
        </p:xfrm>
        <a:graphic>
          <a:graphicData uri="http://schemas.openxmlformats.org/drawingml/2006/table">
            <a:tbl>
              <a:tblPr firstRow="1" firstCol="1" bandRow="1"/>
              <a:tblGrid>
                <a:gridCol w="3152841">
                  <a:extLst>
                    <a:ext uri="{9D8B030D-6E8A-4147-A177-3AD203B41FA5}">
                      <a16:colId xmlns:a16="http://schemas.microsoft.com/office/drawing/2014/main" val="1946765904"/>
                    </a:ext>
                  </a:extLst>
                </a:gridCol>
                <a:gridCol w="904138">
                  <a:extLst>
                    <a:ext uri="{9D8B030D-6E8A-4147-A177-3AD203B41FA5}">
                      <a16:colId xmlns:a16="http://schemas.microsoft.com/office/drawing/2014/main" val="777941072"/>
                    </a:ext>
                  </a:extLst>
                </a:gridCol>
                <a:gridCol w="823133">
                  <a:extLst>
                    <a:ext uri="{9D8B030D-6E8A-4147-A177-3AD203B41FA5}">
                      <a16:colId xmlns:a16="http://schemas.microsoft.com/office/drawing/2014/main" val="141964575"/>
                    </a:ext>
                  </a:extLst>
                </a:gridCol>
              </a:tblGrid>
              <a:tr h="572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Предприятия, допустившие максимальное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кол-во сходов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959984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ПАО "Северсталь"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537166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"ПСК РЖД"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418539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АО "СЛПК" (АО "Монди СЛПК")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115345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"Онега Неруд"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202018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МУП "Локомотив"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581643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НПАО "Светогорский ЦБК"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345895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"МонзаЖелТранс"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874172"/>
                  </a:ext>
                </a:extLst>
              </a:tr>
              <a:tr h="4559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"ПГЛЗ"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48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98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5032151"/>
              </p:ext>
            </p:extLst>
          </p:nvPr>
        </p:nvGraphicFramePr>
        <p:xfrm>
          <a:off x="69989" y="1008158"/>
          <a:ext cx="7175637" cy="563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643" y="685799"/>
            <a:ext cx="5183357" cy="2770257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0E228CC-A976-483E-92E1-27208D055F71}"/>
              </a:ext>
            </a:extLst>
          </p:cNvPr>
          <p:cNvSpPr/>
          <p:nvPr/>
        </p:nvSpPr>
        <p:spPr>
          <a:xfrm>
            <a:off x="7245626" y="3456056"/>
            <a:ext cx="4827883" cy="3312491"/>
          </a:xfrm>
          <a:prstGeom prst="roundRect">
            <a:avLst>
              <a:gd name="adj" fmla="val 8266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апреля 2024 года на перегоне Шушково – Берендеево Северной железной дороги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регулируемом железнодорожном переезде допущено столкновение пассажирского поезда № 15 сообщением Архангельск – Москва с рейсовым автобусом № 102, следующим по маршруту Переславль – Бектышево.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смертельно травмированы водитель и шесть пассажиров автобуса (в том числе, несовершеннолетний ребенок), травмирован машинист поезда.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столкновения: грубые нарушения ПДД водителем автобуса, грубейшие нарушения обязательных требований при эксплуатации железнодорожного переезда подменным дежурным по переезду.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83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71361249"/>
              </p:ext>
            </p:extLst>
          </p:nvPr>
        </p:nvGraphicFramePr>
        <p:xfrm>
          <a:off x="69990" y="860563"/>
          <a:ext cx="6778071" cy="5758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056783" y="860563"/>
            <a:ext cx="4542183" cy="1769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 июня 2024 года подача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уведомления через ЕПГУ осуществляется по ссылке:  </a:t>
            </a: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https://www.gosuslugi.ru/16378/3/form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174" y="3004102"/>
            <a:ext cx="4343400" cy="3257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77090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C27C8226-8231-4A8C-9CD6-66F94C856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325206"/>
              </p:ext>
            </p:extLst>
          </p:nvPr>
        </p:nvGraphicFramePr>
        <p:xfrm>
          <a:off x="-460452" y="463826"/>
          <a:ext cx="7543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://qrcoder.ru/code/?http%3A%2F%2Frostransnadzor.gov.ru%2Frostransnadzor%2Fpodrazdeleniya%2Fmtuszfo&amp;4&amp;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8546" r="8245" b="9145"/>
          <a:stretch/>
        </p:blipFill>
        <p:spPr bwMode="auto">
          <a:xfrm>
            <a:off x="6695661" y="1298711"/>
            <a:ext cx="4560341" cy="453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171328"/>
            <a:ext cx="3411920" cy="26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3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00837050"/>
              </p:ext>
            </p:extLst>
          </p:nvPr>
        </p:nvGraphicFramePr>
        <p:xfrm>
          <a:off x="69990" y="1061664"/>
          <a:ext cx="6559410" cy="538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377246"/>
              </p:ext>
            </p:extLst>
          </p:nvPr>
        </p:nvGraphicFramePr>
        <p:xfrm>
          <a:off x="6738730" y="1351723"/>
          <a:ext cx="5357192" cy="4076917"/>
        </p:xfrm>
        <a:graphic>
          <a:graphicData uri="http://schemas.openxmlformats.org/drawingml/2006/table">
            <a:tbl>
              <a:tblPr firstRow="1" firstCol="1" bandRow="1"/>
              <a:tblGrid>
                <a:gridCol w="1771835">
                  <a:extLst>
                    <a:ext uri="{9D8B030D-6E8A-4147-A177-3AD203B41FA5}">
                      <a16:colId xmlns:a16="http://schemas.microsoft.com/office/drawing/2014/main" val="1380578975"/>
                    </a:ext>
                  </a:extLst>
                </a:gridCol>
                <a:gridCol w="521128">
                  <a:extLst>
                    <a:ext uri="{9D8B030D-6E8A-4147-A177-3AD203B41FA5}">
                      <a16:colId xmlns:a16="http://schemas.microsoft.com/office/drawing/2014/main" val="1368795439"/>
                    </a:ext>
                  </a:extLst>
                </a:gridCol>
                <a:gridCol w="635776">
                  <a:extLst>
                    <a:ext uri="{9D8B030D-6E8A-4147-A177-3AD203B41FA5}">
                      <a16:colId xmlns:a16="http://schemas.microsoft.com/office/drawing/2014/main" val="91254923"/>
                    </a:ext>
                  </a:extLst>
                </a:gridCol>
                <a:gridCol w="583662">
                  <a:extLst>
                    <a:ext uri="{9D8B030D-6E8A-4147-A177-3AD203B41FA5}">
                      <a16:colId xmlns:a16="http://schemas.microsoft.com/office/drawing/2014/main" val="3044359808"/>
                    </a:ext>
                  </a:extLst>
                </a:gridCol>
                <a:gridCol w="614931">
                  <a:extLst>
                    <a:ext uri="{9D8B030D-6E8A-4147-A177-3AD203B41FA5}">
                      <a16:colId xmlns:a16="http://schemas.microsoft.com/office/drawing/2014/main" val="2206596829"/>
                    </a:ext>
                  </a:extLst>
                </a:gridCol>
                <a:gridCol w="635776">
                  <a:extLst>
                    <a:ext uri="{9D8B030D-6E8A-4147-A177-3AD203B41FA5}">
                      <a16:colId xmlns:a16="http://schemas.microsoft.com/office/drawing/2014/main" val="3802212061"/>
                    </a:ext>
                  </a:extLst>
                </a:gridCol>
                <a:gridCol w="594084">
                  <a:extLst>
                    <a:ext uri="{9D8B030D-6E8A-4147-A177-3AD203B41FA5}">
                      <a16:colId xmlns:a16="http://schemas.microsoft.com/office/drawing/2014/main" val="3103421609"/>
                    </a:ext>
                  </a:extLst>
                </a:gridCol>
              </a:tblGrid>
              <a:tr h="501983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16134"/>
                  </a:ext>
                </a:extLst>
              </a:tr>
              <a:tr h="382598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СЖД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КЛНГ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СЖД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КЛНГ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552916"/>
                  </a:ext>
                </a:extLst>
              </a:tr>
              <a:tr h="501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656808"/>
                  </a:ext>
                </a:extLst>
              </a:tr>
              <a:tr h="1001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из них несовершеннолетних граждан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590740"/>
                  </a:ext>
                </a:extLst>
              </a:tr>
              <a:tr h="667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травмированных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650543"/>
                  </a:ext>
                </a:extLst>
              </a:tr>
              <a:tr h="1001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из них несовершеннолетних граждан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899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237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48022850"/>
              </p:ext>
            </p:extLst>
          </p:nvPr>
        </p:nvGraphicFramePr>
        <p:xfrm>
          <a:off x="69990" y="824949"/>
          <a:ext cx="7632836" cy="5804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183" y="824949"/>
            <a:ext cx="4056595" cy="27004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183" y="3935896"/>
            <a:ext cx="4127708" cy="26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83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97510541"/>
              </p:ext>
            </p:extLst>
          </p:nvPr>
        </p:nvGraphicFramePr>
        <p:xfrm>
          <a:off x="178904" y="884582"/>
          <a:ext cx="11837505" cy="5675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74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37624421"/>
              </p:ext>
            </p:extLst>
          </p:nvPr>
        </p:nvGraphicFramePr>
        <p:xfrm>
          <a:off x="186359" y="897087"/>
          <a:ext cx="7407196" cy="5811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54" y="1035160"/>
            <a:ext cx="4495761" cy="32883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280045"/>
              </p:ext>
            </p:extLst>
          </p:nvPr>
        </p:nvGraphicFramePr>
        <p:xfrm>
          <a:off x="7593554" y="4672882"/>
          <a:ext cx="4402976" cy="1936638"/>
        </p:xfrm>
        <a:graphic>
          <a:graphicData uri="http://schemas.openxmlformats.org/drawingml/2006/table">
            <a:tbl>
              <a:tblPr firstRow="1" firstCol="1" bandRow="1"/>
              <a:tblGrid>
                <a:gridCol w="1992450">
                  <a:extLst>
                    <a:ext uri="{9D8B030D-6E8A-4147-A177-3AD203B41FA5}">
                      <a16:colId xmlns:a16="http://schemas.microsoft.com/office/drawing/2014/main" val="3645519836"/>
                    </a:ext>
                  </a:extLst>
                </a:gridCol>
                <a:gridCol w="1294626">
                  <a:extLst>
                    <a:ext uri="{9D8B030D-6E8A-4147-A177-3AD203B41FA5}">
                      <a16:colId xmlns:a16="http://schemas.microsoft.com/office/drawing/2014/main" val="293595389"/>
                    </a:ext>
                  </a:extLst>
                </a:gridCol>
                <a:gridCol w="1115900">
                  <a:extLst>
                    <a:ext uri="{9D8B030D-6E8A-4147-A177-3AD203B41FA5}">
                      <a16:colId xmlns:a16="http://schemas.microsoft.com/office/drawing/2014/main" val="1162356188"/>
                    </a:ext>
                  </a:extLst>
                </a:gridCol>
              </a:tblGrid>
              <a:tr h="285258"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414813"/>
                  </a:ext>
                </a:extLst>
              </a:tr>
              <a:tr h="285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обращений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620329"/>
                  </a:ext>
                </a:extLst>
              </a:tr>
              <a:tr h="5404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Выдано свидетельств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021065"/>
                  </a:ext>
                </a:extLst>
              </a:tr>
              <a:tr h="5404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число отказов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513453"/>
                  </a:ext>
                </a:extLst>
              </a:tr>
              <a:tr h="285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Неявка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757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622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1" y="836244"/>
            <a:ext cx="10972800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сервисы МТУ Ространснадзора по СЗФО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67C62B6E-20A5-470E-9BA1-37AD92AB1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750151"/>
              </p:ext>
            </p:extLst>
          </p:nvPr>
        </p:nvGraphicFramePr>
        <p:xfrm>
          <a:off x="609600" y="1355623"/>
          <a:ext cx="10972800" cy="55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10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1" y="836244"/>
            <a:ext cx="10972800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248-ФЗ, введенные с 28 декабря 2024 года!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83770271"/>
              </p:ext>
            </p:extLst>
          </p:nvPr>
        </p:nvGraphicFramePr>
        <p:xfrm>
          <a:off x="69989" y="1133062"/>
          <a:ext cx="11966297" cy="562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636103" y="725557"/>
            <a:ext cx="1838739" cy="665921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9670774" y="725558"/>
            <a:ext cx="1938130" cy="665920"/>
          </a:xfrm>
          <a:prstGeom prst="lef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61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91" y="725557"/>
            <a:ext cx="10972800" cy="400110"/>
          </a:xfrm>
          <a:prstGeom prst="rect">
            <a:avLst/>
          </a:prstGeom>
          <a:noFill/>
          <a:ln>
            <a:noFill/>
          </a:ln>
          <a:effectLst>
            <a:glow rad="139700">
              <a:schemeClr val="bg2">
                <a:alpha val="40000"/>
              </a:scheme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Контролируемые лица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право на досудебное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обжалование: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26475797"/>
              </p:ext>
            </p:extLst>
          </p:nvPr>
        </p:nvGraphicFramePr>
        <p:xfrm>
          <a:off x="69991" y="993914"/>
          <a:ext cx="11936480" cy="583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6183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1" y="3122244"/>
            <a:ext cx="10972800" cy="461665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0590EA35-5BEB-4BF7-85E3-AEC9B5DF6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287899"/>
              </p:ext>
            </p:extLst>
          </p:nvPr>
        </p:nvGraphicFramePr>
        <p:xfrm>
          <a:off x="2568908" y="831602"/>
          <a:ext cx="6644666" cy="3094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521" y="917295"/>
            <a:ext cx="3362326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1231" y="3351754"/>
            <a:ext cx="7139035" cy="3792041"/>
          </a:xfrm>
          <a:prstGeom prst="rect">
            <a:avLst/>
          </a:prstGeom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49" y="3297283"/>
            <a:ext cx="3794125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252" y="1143000"/>
            <a:ext cx="2655218" cy="2623930"/>
          </a:xfrm>
          <a:prstGeom prst="rect">
            <a:avLst/>
          </a:pr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Поднадзорная территория охватывает 19 субъектов Российской Федерации в 4 Федеральных округах</a:t>
            </a:r>
          </a:p>
        </p:txBody>
      </p:sp>
    </p:spTree>
    <p:extLst>
      <p:ext uri="{BB962C8B-B14F-4D97-AF65-F5344CB8AC3E}">
        <p14:creationId xmlns:p14="http://schemas.microsoft.com/office/powerpoint/2010/main" val="85178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/>
        </p:nvGraphicFramePr>
        <p:xfrm>
          <a:off x="3810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9153940" y="1420467"/>
            <a:ext cx="2895600" cy="194310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Федеральный закон от 31 июля 2020 года № 248-ФЗ «О государственном контроле (надзоре) и муниципальном контроле в Российской Федерации».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153940" y="3753678"/>
            <a:ext cx="2895600" cy="243840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Положение о федеральном государственном контроле (надзоре) в области железнодорожного транспорта, утвержденное Постановлением Правительства Российской Федерации от 25 июня 2021 года № 991.</a:t>
            </a:r>
          </a:p>
        </p:txBody>
      </p:sp>
    </p:spTree>
    <p:extLst>
      <p:ext uri="{BB962C8B-B14F-4D97-AF65-F5344CB8AC3E}">
        <p14:creationId xmlns:p14="http://schemas.microsoft.com/office/powerpoint/2010/main" val="344510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183989"/>
              </p:ext>
            </p:extLst>
          </p:nvPr>
        </p:nvGraphicFramePr>
        <p:xfrm>
          <a:off x="258417" y="805071"/>
          <a:ext cx="11430000" cy="573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557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81E8F8-C018-4DF5-AA39-C23ADAA446F6}"/>
              </a:ext>
            </a:extLst>
          </p:cNvPr>
          <p:cNvSpPr/>
          <p:nvPr/>
        </p:nvSpPr>
        <p:spPr>
          <a:xfrm>
            <a:off x="557008" y="1552146"/>
            <a:ext cx="4949270" cy="5227170"/>
          </a:xfrm>
          <a:prstGeom prst="rect">
            <a:avLst/>
          </a:prstGeom>
          <a:solidFill>
            <a:schemeClr val="bg1">
              <a:alpha val="76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каналы МТУ Ространснадзора по СЗФО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https://rostransnadzor.gov.ru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Телеграмм канал: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https://t.me/mtu_szfo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в ВК: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https://vk.com/mtu_szfo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в ОК: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https://ok.ru/group/70000002569399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530" y="1552146"/>
            <a:ext cx="4617469" cy="522717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35" y="844260"/>
            <a:ext cx="11854818" cy="707886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открытость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деятельности отделов государственного железнодорожного надзора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МТУ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92135393"/>
              </p:ext>
            </p:extLst>
          </p:nvPr>
        </p:nvGraphicFramePr>
        <p:xfrm>
          <a:off x="-118854" y="895182"/>
          <a:ext cx="8298758" cy="5565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944" y="1073426"/>
            <a:ext cx="4023435" cy="20971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23" y="3572071"/>
            <a:ext cx="4002156" cy="30016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33635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25872603"/>
              </p:ext>
            </p:extLst>
          </p:nvPr>
        </p:nvGraphicFramePr>
        <p:xfrm>
          <a:off x="69990" y="874644"/>
          <a:ext cx="6291053" cy="573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549887" y="1637138"/>
            <a:ext cx="5118651" cy="3988409"/>
          </a:xfrm>
          <a:prstGeom prst="rect">
            <a:avLst/>
          </a:prstGeom>
          <a:solidFill>
            <a:srgbClr val="FF0000">
              <a:alpha val="72000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мая 2024 года вступил в силу Приказ Минтранса России от 8 апреля 2024 года № 113 «Об утверждении перечня индикаторов риска нарушения обязательных требований при осуществлении федерального государственного контроля (надзора) в области железнодорожного транспорта», включающий на данный момент 21 индикатор риска.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8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22484502"/>
              </p:ext>
            </p:extLst>
          </p:nvPr>
        </p:nvGraphicFramePr>
        <p:xfrm>
          <a:off x="69990" y="956310"/>
          <a:ext cx="7301328" cy="474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766" y="837041"/>
            <a:ext cx="3749268" cy="27711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766" y="3717234"/>
            <a:ext cx="3749268" cy="28376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288445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1854</Words>
  <Application>Microsoft Office PowerPoint</Application>
  <PresentationFormat>Широкоэкранный</PresentationFormat>
  <Paragraphs>291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79213</dc:creator>
  <cp:lastModifiedBy>79213</cp:lastModifiedBy>
  <cp:revision>85</cp:revision>
  <dcterms:created xsi:type="dcterms:W3CDTF">2025-02-06T18:00:07Z</dcterms:created>
  <dcterms:modified xsi:type="dcterms:W3CDTF">2025-02-09T15:19:01Z</dcterms:modified>
</cp:coreProperties>
</file>